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322" r:id="rId2"/>
    <p:sldId id="473" r:id="rId3"/>
    <p:sldId id="474" r:id="rId4"/>
    <p:sldId id="483" r:id="rId5"/>
    <p:sldId id="485" r:id="rId6"/>
    <p:sldId id="484" r:id="rId7"/>
    <p:sldId id="486" r:id="rId8"/>
    <p:sldId id="462" r:id="rId9"/>
    <p:sldId id="477" r:id="rId10"/>
    <p:sldId id="475" r:id="rId11"/>
    <p:sldId id="479" r:id="rId12"/>
    <p:sldId id="302" r:id="rId13"/>
  </p:sldIdLst>
  <p:sldSz cx="9144000" cy="5715000" type="screen16x1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F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24" autoAdjust="0"/>
    <p:restoredTop sz="98055" autoAdjust="0"/>
  </p:normalViewPr>
  <p:slideViewPr>
    <p:cSldViewPr>
      <p:cViewPr varScale="1">
        <p:scale>
          <a:sx n="105" d="100"/>
          <a:sy n="105" d="100"/>
        </p:scale>
        <p:origin x="480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780" y="61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93A5C-6B0B-F244-93F3-692763F90D8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BDD9B-4EEC-D14F-BEDB-2FB192E7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3" tIns="49502" rIns="99003" bIns="4950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30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3" tIns="49502" rIns="99003" bIns="4950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1013" y="769938"/>
            <a:ext cx="613727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7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3" tIns="49502" rIns="99003" bIns="49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72111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3" tIns="49502" rIns="99003" bIns="4950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300" y="972111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3" tIns="49502" rIns="99003" bIns="4950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CC7937C-6020-429E-90D4-72ED3F3D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29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T:\General\Huisstijl CPSharing\Logo's\Pridi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320997"/>
            <a:ext cx="2619751" cy="464495"/>
          </a:xfrm>
          <a:prstGeom prst="rect">
            <a:avLst/>
          </a:prstGeom>
          <a:noFill/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0" y="2281436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785492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8" y="529167"/>
            <a:ext cx="6523037" cy="4722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80293" y="99219"/>
            <a:ext cx="1698625" cy="17859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8" y="5197742"/>
            <a:ext cx="7991475" cy="179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2200" y="5197742"/>
            <a:ext cx="431800" cy="15742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214-D94F-4026-B136-26CE0B88F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29169"/>
            <a:ext cx="2057400" cy="457596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29169"/>
            <a:ext cx="6019800" cy="45759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80293" y="99219"/>
            <a:ext cx="1698625" cy="17859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8" y="5197742"/>
            <a:ext cx="7991475" cy="179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2200" y="5197742"/>
            <a:ext cx="431800" cy="15742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F9373-37DE-4A58-8B38-88D099162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73080" y="601930"/>
            <a:ext cx="7604125" cy="40825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1196"/>
            <a:ext cx="6912768" cy="47228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8" y="5197742"/>
            <a:ext cx="7991475" cy="179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2200" y="5197742"/>
            <a:ext cx="431800" cy="15742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09B85-DDA8-4229-A16C-1792575B9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786578" y="1190613"/>
            <a:ext cx="2173588" cy="382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80293" y="99219"/>
            <a:ext cx="1698625" cy="17859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8" y="5197742"/>
            <a:ext cx="7991475" cy="179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2200" y="5197742"/>
            <a:ext cx="431800" cy="15742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B4E77-3B48-48FF-B9C3-47C3ADC45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066892" y="571248"/>
            <a:ext cx="2000232" cy="416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 descr="C:\Users\ahout\Pictures\Pridis\Voorbeelden Screendumps\PridisCTP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7924" y="532076"/>
            <a:ext cx="1571604" cy="4663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03" y="152970"/>
            <a:ext cx="6523037" cy="47228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380293" y="99219"/>
            <a:ext cx="1698625" cy="17859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8" y="5197742"/>
            <a:ext cx="7991475" cy="179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2200" y="5197742"/>
            <a:ext cx="431800" cy="15742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BFE51-B366-4E47-96B7-1DC7B0A59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1196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 lang="en-US" sz="2000" b="1" smtClean="0">
                <a:solidFill>
                  <a:schemeClr val="bg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80293" y="99219"/>
            <a:ext cx="1698625" cy="17859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8" y="5197742"/>
            <a:ext cx="7991475" cy="179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2200" y="5197742"/>
            <a:ext cx="431800" cy="15742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62D5-645C-4652-8384-34136BFC2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066892" y="571248"/>
            <a:ext cx="2000232" cy="416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3" descr="C:\Users\ahout\Pictures\Pridis\Voorbeelden Screendumps\PridisCTP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7924" y="532076"/>
            <a:ext cx="1571604" cy="4663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8" y="529167"/>
            <a:ext cx="6523037" cy="4722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80293" y="99219"/>
            <a:ext cx="1698625" cy="17859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8" y="5197742"/>
            <a:ext cx="7991475" cy="179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2200" y="5197742"/>
            <a:ext cx="431800" cy="15742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9187C-57ED-4684-A2E2-936A6831C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80293" y="99219"/>
            <a:ext cx="1698625" cy="17859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8" y="5197742"/>
            <a:ext cx="7991475" cy="179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2200" y="5197742"/>
            <a:ext cx="431800" cy="15742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2226-7D4D-420B-AFBA-E8087379B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7066892" y="571248"/>
            <a:ext cx="2000232" cy="416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3" descr="C:\Users\ahout\Pictures\Pridis\Voorbeelden Screendumps\PridisCTP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7924" y="532076"/>
            <a:ext cx="1571604" cy="4663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380293" y="99219"/>
            <a:ext cx="1698625" cy="17859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8" y="5197742"/>
            <a:ext cx="7991475" cy="179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2200" y="5197742"/>
            <a:ext cx="431800" cy="15742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D9AA3-48E2-45B3-AED3-507772AEB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380293" y="99219"/>
            <a:ext cx="1698625" cy="17859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8" y="5197742"/>
            <a:ext cx="7991475" cy="179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2200" y="5197742"/>
            <a:ext cx="431800" cy="15742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122DE-A5A8-473C-BEE3-9DD715A3C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000892" y="595296"/>
            <a:ext cx="2000232" cy="404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1" descr="T:\General\Huisstijl CPSharing\Logo's\Pridis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4856" y="149012"/>
            <a:ext cx="1611640" cy="28575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2"/>
          <p:cNvSpPr txBox="1">
            <a:spLocks noChangeArrowheads="1"/>
          </p:cNvSpPr>
          <p:nvPr userDrawn="1"/>
        </p:nvSpPr>
        <p:spPr bwMode="auto">
          <a:xfrm>
            <a:off x="0" y="5429288"/>
            <a:ext cx="9143999" cy="285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         </a:t>
            </a:r>
            <a:r>
              <a:rPr kumimoji="0" lang="en-US" sz="9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©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2013 				</a:t>
            </a:r>
            <a:r>
              <a:rPr kumimoji="0" lang="en-US" sz="9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- Subject to Change - 	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		      www.pridis.com</a:t>
            </a:r>
            <a:r>
              <a:rPr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      </a:t>
            </a:r>
            <a:fld id="{325497F2-00E8-4744-8AA3-A501566A7744}" type="slidenum">
              <a:rPr lang="en-US" sz="9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97260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leversal_g.gif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43946"/>
            <a:ext cx="432048" cy="255650"/>
          </a:xfrm>
          <a:prstGeom prst="rect">
            <a:avLst/>
          </a:prstGeom>
        </p:spPr>
      </p:pic>
      <p:pic>
        <p:nvPicPr>
          <p:cNvPr id="7" name="Picture 5" descr="http://pccamericas.org/greenville2011/images/PCC-logo-final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31641" y="5482775"/>
            <a:ext cx="504055" cy="18303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.png"/><Relationship Id="rId7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9.png"/><Relationship Id="rId10" Type="http://schemas.openxmlformats.org/officeDocument/2006/relationships/image" Target="../media/image3.jpeg"/><Relationship Id="rId4" Type="http://schemas.openxmlformats.org/officeDocument/2006/relationships/image" Target="../media/image58.png"/><Relationship Id="rId9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emf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5536" y="2853828"/>
            <a:ext cx="544125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Bridging the portfolio gaps …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schemeClr val="bg2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chemeClr val="bg2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schemeClr val="bg2"/>
                </a:solidFill>
                <a:latin typeface="Calibri" pitchFamily="34" charset="0"/>
              </a:rPr>
            </a:br>
            <a:endParaRPr lang="en-US" dirty="0" smtClean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en-US" b="1" dirty="0" smtClean="0">
                <a:solidFill>
                  <a:schemeClr val="bg2"/>
                </a:solidFill>
                <a:latin typeface="Calibri" pitchFamily="34" charset="0"/>
              </a:rPr>
              <a:t>Marco Cornet</a:t>
            </a:r>
          </a:p>
          <a:p>
            <a:r>
              <a:rPr lang="en-US" sz="1000" dirty="0">
                <a:solidFill>
                  <a:schemeClr val="bg2"/>
                </a:solidFill>
                <a:latin typeface="Calibri" pitchFamily="34" charset="0"/>
              </a:rPr>
              <a:t> </a:t>
            </a:r>
            <a:endParaRPr lang="en-US" sz="1050" dirty="0" smtClean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en-US" sz="1050" dirty="0" smtClean="0">
                <a:solidFill>
                  <a:schemeClr val="bg2"/>
                </a:solidFill>
                <a:latin typeface="Calibri" pitchFamily="34" charset="0"/>
              </a:rPr>
              <a:t>          +31 (0)33 247 5700</a:t>
            </a:r>
          </a:p>
          <a:p>
            <a:endParaRPr lang="en-US" sz="1050" dirty="0" smtClean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en-US" sz="1050" dirty="0" smtClean="0">
                <a:solidFill>
                  <a:schemeClr val="bg2"/>
                </a:solidFill>
                <a:latin typeface="Calibri" pitchFamily="34" charset="0"/>
              </a:rPr>
              <a:t>          mcornet@pridis.com</a:t>
            </a:r>
          </a:p>
          <a:p>
            <a:endParaRPr lang="en-US" sz="1050" dirty="0" smtClean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en-US" sz="1050" dirty="0" smtClean="0">
                <a:solidFill>
                  <a:schemeClr val="bg2"/>
                </a:solidFill>
                <a:latin typeface="Calibri" pitchFamily="34" charset="0"/>
              </a:rPr>
              <a:t>          www.pridis.com</a:t>
            </a:r>
            <a:endParaRPr lang="nl-NL" dirty="0">
              <a:solidFill>
                <a:schemeClr val="bg2"/>
              </a:solidFill>
            </a:endParaRPr>
          </a:p>
        </p:txBody>
      </p:sp>
      <p:pic>
        <p:nvPicPr>
          <p:cNvPr id="14" name="Picture 8" descr="icones_emai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15000" contrast="10000"/>
          </a:blip>
          <a:srcRect/>
          <a:stretch>
            <a:fillRect/>
          </a:stretch>
        </p:blipFill>
        <p:spPr bwMode="auto">
          <a:xfrm>
            <a:off x="395536" y="4495028"/>
            <a:ext cx="380976" cy="380976"/>
          </a:xfrm>
          <a:prstGeom prst="rect">
            <a:avLst/>
          </a:prstGeom>
          <a:noFill/>
        </p:spPr>
      </p:pic>
      <p:pic>
        <p:nvPicPr>
          <p:cNvPr id="15" name="Picture 10" descr="http://www.iconarchive.com/icons/media-design/hydropro/512/HP-Explorer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48" y="4876004"/>
            <a:ext cx="285752" cy="285752"/>
          </a:xfrm>
          <a:prstGeom prst="rect">
            <a:avLst/>
          </a:prstGeom>
          <a:noFill/>
        </p:spPr>
      </p:pic>
      <p:sp>
        <p:nvSpPr>
          <p:cNvPr id="16" name="Date Placeholder 14"/>
          <p:cNvSpPr>
            <a:spLocks noGrp="1"/>
          </p:cNvSpPr>
          <p:nvPr>
            <p:ph type="dt" sz="half" idx="4294967295"/>
          </p:nvPr>
        </p:nvSpPr>
        <p:spPr>
          <a:xfrm>
            <a:off x="7358082" y="5500686"/>
            <a:ext cx="1357322" cy="214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800" i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Printed: </a:t>
            </a:r>
            <a:fld id="{D3AFF5A1-8843-4449-AC49-6EC023BF0720}" type="datetime4">
              <a:rPr lang="en-US" sz="800" i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November 12, 2013</a:t>
            </a:fld>
            <a:endParaRPr lang="en-US" sz="800" i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08304" y="5152464"/>
            <a:ext cx="1117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May 2011</a:t>
            </a:r>
            <a:endParaRPr lang="nl-NL" dirty="0"/>
          </a:p>
        </p:txBody>
      </p:sp>
      <p:pic>
        <p:nvPicPr>
          <p:cNvPr id="334852" name="Picture 4" descr="Phone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148" y="4218774"/>
            <a:ext cx="285752" cy="228602"/>
          </a:xfrm>
          <a:prstGeom prst="rect">
            <a:avLst/>
          </a:prstGeom>
          <a:noFill/>
        </p:spPr>
      </p:pic>
      <p:pic>
        <p:nvPicPr>
          <p:cNvPr id="9" name="Picture 8" descr="Marco foto Pridis websit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85" y="3865612"/>
            <a:ext cx="1233345" cy="13681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36" y="841276"/>
            <a:ext cx="7367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latin typeface="Calibri" pitchFamily="34" charset="0"/>
              </a:rPr>
              <a:t>Pridis – Differentiate </a:t>
            </a:r>
            <a:r>
              <a:rPr lang="en-US" sz="4000" b="1" dirty="0">
                <a:solidFill>
                  <a:srgbClr val="800000"/>
                </a:solidFill>
                <a:latin typeface="Calibri" pitchFamily="34" charset="0"/>
              </a:rPr>
              <a:t>&amp;</a:t>
            </a:r>
            <a:r>
              <a:rPr lang="en-US" sz="4000" b="1" dirty="0" smtClean="0">
                <a:solidFill>
                  <a:srgbClr val="800000"/>
                </a:solidFill>
                <a:latin typeface="Calibri" pitchFamily="34" charset="0"/>
              </a:rPr>
              <a:t> Add Value</a:t>
            </a:r>
            <a:endParaRPr lang="en-US" sz="4000" dirty="0">
              <a:solidFill>
                <a:srgbClr val="800000"/>
              </a:solidFill>
            </a:endParaRPr>
          </a:p>
        </p:txBody>
      </p:sp>
      <p:pic>
        <p:nvPicPr>
          <p:cNvPr id="13" name="Picture 2" descr="http://challenge1.co.uk/upload/Running_Businesman_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5" y="3019518"/>
            <a:ext cx="2088231" cy="156617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8" name="Picture 5" descr="http://pccamericas.org/greenville2011/images/PCC-logo-f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5" y="4637988"/>
            <a:ext cx="2088231" cy="75829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necsy enterprise sche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92" y="769268"/>
            <a:ext cx="6950756" cy="468052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Connecsy</a:t>
            </a:r>
            <a:r>
              <a:rPr lang="en-GB" dirty="0" smtClean="0"/>
              <a:t> Enterprise – User Interface	</a:t>
            </a:r>
            <a:endParaRPr lang="en-GB" dirty="0"/>
          </a:p>
        </p:txBody>
      </p:sp>
      <p:pic>
        <p:nvPicPr>
          <p:cNvPr id="26" name="Picture 25" descr="screensho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55" y="4945732"/>
            <a:ext cx="2179042" cy="297833"/>
          </a:xfrm>
          <a:prstGeom prst="rect">
            <a:avLst/>
          </a:prstGeom>
          <a:effectLst>
            <a:glow>
              <a:schemeClr val="bg1"/>
            </a:glow>
            <a:outerShdw blurRad="50800" dist="38100" dir="2700000" algn="tl" rotWithShape="0">
              <a:srgbClr val="000000">
                <a:alpha val="43000"/>
              </a:srgbClr>
            </a:outerShdw>
            <a:softEdge rad="76200"/>
          </a:effectLst>
        </p:spPr>
      </p:pic>
      <p:pic>
        <p:nvPicPr>
          <p:cNvPr id="27" name="Picture 26" descr="Connecsy Enterprise logo bare 13090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7" y="4873723"/>
            <a:ext cx="400927" cy="3693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49835" y="1561356"/>
            <a:ext cx="1296144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00000"/>
            </a:solidFill>
          </a:ln>
          <a:effectLst>
            <a:glow rad="101600">
              <a:schemeClr val="accent5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Queues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49835" y="3937620"/>
            <a:ext cx="1296144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00000"/>
            </a:solidFill>
          </a:ln>
          <a:effectLst>
            <a:glow rad="101600">
              <a:schemeClr val="accent5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Directory +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Presence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38067" y="1633364"/>
            <a:ext cx="1440160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00000"/>
            </a:solidFill>
          </a:ln>
          <a:effectLst>
            <a:glow rad="101600">
              <a:schemeClr val="accent5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Personal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Workspace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06319" y="1561356"/>
            <a:ext cx="936104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00000"/>
            </a:solidFill>
          </a:ln>
          <a:effectLst>
            <a:glow rad="101600">
              <a:schemeClr val="accent5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Chat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06319" y="2857500"/>
            <a:ext cx="936104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00000"/>
            </a:solidFill>
          </a:ln>
          <a:effectLst>
            <a:glow rad="101600">
              <a:schemeClr val="accent5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VIP’s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98307" y="4441676"/>
            <a:ext cx="1152128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800000"/>
            </a:solidFill>
          </a:ln>
          <a:effectLst>
            <a:glow rad="101600">
              <a:schemeClr val="accent5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Calendar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3649588"/>
            <a:ext cx="1368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Efficient</a:t>
            </a:r>
          </a:p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&amp;  Easy</a:t>
            </a:r>
          </a:p>
          <a:p>
            <a:pPr>
              <a:spcBef>
                <a:spcPts val="0"/>
              </a:spcBef>
            </a:pP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Attendant</a:t>
            </a:r>
          </a:p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Workflow</a:t>
            </a:r>
          </a:p>
        </p:txBody>
      </p:sp>
      <p:pic>
        <p:nvPicPr>
          <p:cNvPr id="15" name="Picture 14" descr="Connecsy Enterprise logo bare 13090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8" y="985292"/>
            <a:ext cx="125069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1979712" y="913284"/>
            <a:ext cx="1656184" cy="1224136"/>
          </a:xfrm>
          <a:prstGeom prst="roundRect">
            <a:avLst>
              <a:gd name="adj" fmla="val 7000"/>
            </a:avLst>
          </a:prstGeom>
          <a:solidFill>
            <a:schemeClr val="bg1">
              <a:lumMod val="65000"/>
            </a:schemeClr>
          </a:solidFill>
          <a:ln w="31750">
            <a:solidFill>
              <a:schemeClr val="tx1"/>
            </a:solidFill>
          </a:ln>
          <a:effectLst>
            <a:outerShdw blurRad="40005" dist="22987" dir="5400000" algn="t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600" b="1" dirty="0" smtClean="0">
                <a:solidFill>
                  <a:srgbClr val="FFFFFF"/>
                </a:solidFill>
                <a:latin typeface="Calibri"/>
                <a:cs typeface="Calibri"/>
              </a:rPr>
              <a:t>Communications Appliance</a:t>
            </a:r>
            <a:endParaRPr lang="en-GB" sz="16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7236296" y="841276"/>
            <a:ext cx="0" cy="4536504"/>
          </a:xfrm>
          <a:prstGeom prst="line">
            <a:avLst/>
          </a:prstGeom>
          <a:ln>
            <a:solidFill>
              <a:srgbClr val="800000">
                <a:alpha val="64000"/>
              </a:srgb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691680" y="841276"/>
            <a:ext cx="0" cy="4536504"/>
          </a:xfrm>
          <a:prstGeom prst="line">
            <a:avLst/>
          </a:prstGeom>
          <a:ln>
            <a:solidFill>
              <a:srgbClr val="800000">
                <a:alpha val="64000"/>
              </a:srgb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057300"/>
            <a:ext cx="1446422" cy="1446422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251520" y="121196"/>
            <a:ext cx="6912768" cy="472282"/>
          </a:xfrm>
        </p:spPr>
        <p:txBody>
          <a:bodyPr/>
          <a:lstStyle/>
          <a:p>
            <a:r>
              <a:rPr lang="en-GB" dirty="0" err="1" smtClean="0"/>
              <a:t>Connecsy</a:t>
            </a:r>
            <a:r>
              <a:rPr lang="en-GB" dirty="0" smtClean="0"/>
              <a:t> Enterprise Architecture</a:t>
            </a:r>
            <a:endParaRPr lang="en-GB" dirty="0"/>
          </a:p>
        </p:txBody>
      </p:sp>
      <p:sp>
        <p:nvSpPr>
          <p:cNvPr id="45" name="Rounded Rectangle 44"/>
          <p:cNvSpPr/>
          <p:nvPr/>
        </p:nvSpPr>
        <p:spPr>
          <a:xfrm>
            <a:off x="3851920" y="913284"/>
            <a:ext cx="3240360" cy="4176464"/>
          </a:xfrm>
          <a:prstGeom prst="roundRect">
            <a:avLst>
              <a:gd name="adj" fmla="val 4217"/>
            </a:avLst>
          </a:prstGeom>
          <a:solidFill>
            <a:schemeClr val="bg2">
              <a:lumMod val="50000"/>
            </a:schemeClr>
          </a:solidFill>
          <a:ln w="31750">
            <a:solidFill>
              <a:schemeClr val="tx1"/>
            </a:solidFill>
          </a:ln>
          <a:effectLst>
            <a:outerShdw blurRad="40005" dist="22987" dir="5400000" algn="t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GB" b="1" dirty="0" err="1" smtClean="0">
                <a:solidFill>
                  <a:srgbClr val="FFFFFF"/>
                </a:solidFill>
                <a:latin typeface="Calibri"/>
                <a:cs typeface="Calibri"/>
              </a:rPr>
              <a:t>Connecsy</a:t>
            </a:r>
            <a:r>
              <a:rPr lang="en-GB" b="1" dirty="0" smtClean="0">
                <a:solidFill>
                  <a:srgbClr val="FFFFFF"/>
                </a:solidFill>
                <a:latin typeface="Calibri"/>
                <a:cs typeface="Calibri"/>
              </a:rPr>
              <a:t> Application Server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endParaRPr lang="en-GB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995936" y="2785492"/>
            <a:ext cx="1368152" cy="9361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Data Service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580112" y="2785492"/>
            <a:ext cx="1368152" cy="9361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Pre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sen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ce Adapters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580112" y="1633364"/>
            <a:ext cx="1368152" cy="9361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Media Server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580112" y="3937620"/>
            <a:ext cx="1368152" cy="9361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Reporting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Engine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380312" y="2641476"/>
            <a:ext cx="1800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Connecsy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cs typeface="Calibri"/>
              </a:rPr>
              <a:t> Enterprise Clients</a:t>
            </a:r>
            <a:endParaRPr lang="en-US" sz="16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865612"/>
            <a:ext cx="1090960" cy="1090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7" name="Rounded Rectangle 66"/>
          <p:cNvSpPr/>
          <p:nvPr/>
        </p:nvSpPr>
        <p:spPr>
          <a:xfrm>
            <a:off x="251520" y="2785492"/>
            <a:ext cx="1152128" cy="1368152"/>
          </a:xfrm>
          <a:prstGeom prst="roundRect">
            <a:avLst>
              <a:gd name="adj" fmla="val 421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alibri"/>
                <a:cs typeface="Calibri"/>
              </a:rPr>
              <a:t>Business Applications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endParaRPr lang="en-GB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3433564"/>
            <a:ext cx="1358404" cy="1358404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7524328" y="4585692"/>
            <a:ext cx="1004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Calibri"/>
                <a:cs typeface="Calibri"/>
              </a:rPr>
              <a:t>Reporting</a:t>
            </a:r>
            <a:endParaRPr lang="en-US" sz="1600" dirty="0"/>
          </a:p>
        </p:txBody>
      </p:sp>
      <p:sp>
        <p:nvSpPr>
          <p:cNvPr id="75" name="Right Arrow 74"/>
          <p:cNvSpPr/>
          <p:nvPr/>
        </p:nvSpPr>
        <p:spPr>
          <a:xfrm>
            <a:off x="7092280" y="4009628"/>
            <a:ext cx="576064" cy="43204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251520" y="985292"/>
            <a:ext cx="1152128" cy="1728192"/>
          </a:xfrm>
          <a:prstGeom prst="roundRect">
            <a:avLst>
              <a:gd name="adj" fmla="val 421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alibri"/>
                <a:cs typeface="Calibri"/>
              </a:rPr>
              <a:t>Telephony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  <a:latin typeface="Calibri"/>
                <a:cs typeface="Calibri"/>
              </a:rPr>
              <a:t>(UC) System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endParaRPr lang="en-GB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657700"/>
            <a:ext cx="1224136" cy="792088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644603" y="4873724"/>
            <a:ext cx="4322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995936" y="1633364"/>
            <a:ext cx="1368152" cy="9361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Connection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3275856" y="1417340"/>
            <a:ext cx="701596" cy="360040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536391"/>
            <a:ext cx="1008112" cy="45701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2308739"/>
            <a:ext cx="504056" cy="31293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3610372"/>
            <a:ext cx="432048" cy="432048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4" y="3865612"/>
            <a:ext cx="505766" cy="164728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6" y="3649588"/>
            <a:ext cx="576064" cy="118704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528" y="3354500"/>
            <a:ext cx="432048" cy="35365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584" y="3361556"/>
            <a:ext cx="360040" cy="2052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1273324"/>
            <a:ext cx="1584176" cy="1584176"/>
          </a:xfrm>
          <a:prstGeom prst="rect">
            <a:avLst/>
          </a:prstGeom>
        </p:spPr>
      </p:pic>
      <p:sp>
        <p:nvSpPr>
          <p:cNvPr id="108" name="Rounded Rectangle 107"/>
          <p:cNvSpPr/>
          <p:nvPr/>
        </p:nvSpPr>
        <p:spPr>
          <a:xfrm>
            <a:off x="251520" y="4153644"/>
            <a:ext cx="1152128" cy="504056"/>
          </a:xfrm>
          <a:prstGeom prst="roundRect">
            <a:avLst>
              <a:gd name="adj" fmla="val 4217"/>
            </a:avLst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alibri"/>
                <a:cs typeface="Calibri"/>
              </a:rPr>
              <a:t>Hi-Way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006204" y="1561356"/>
            <a:ext cx="141366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Calibri"/>
                <a:cs typeface="Calibri"/>
              </a:rPr>
              <a:t>Trunks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Calibri"/>
                <a:cs typeface="Calibri"/>
              </a:rPr>
              <a:t> (SIP, ISDN </a:t>
            </a:r>
            <a:r>
              <a:rPr lang="en-GB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etc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pic>
        <p:nvPicPr>
          <p:cNvPr id="52" name="Picture 51" descr="Connecsy enterprise scherm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938">
            <a:off x="7929813" y="1595674"/>
            <a:ext cx="886555" cy="688444"/>
          </a:xfrm>
          <a:prstGeom prst="rect">
            <a:avLst/>
          </a:prstGeom>
          <a:scene3d>
            <a:camera prst="perspectiveFront" fov="1800000">
              <a:rot lat="20766000" lon="12456000" rev="10926000"/>
            </a:camera>
            <a:lightRig rig="threePt" dir="t"/>
          </a:scene3d>
        </p:spPr>
      </p:pic>
      <p:sp>
        <p:nvSpPr>
          <p:cNvPr id="85" name="Left-Right Arrow 84"/>
          <p:cNvSpPr/>
          <p:nvPr/>
        </p:nvSpPr>
        <p:spPr>
          <a:xfrm>
            <a:off x="1331640" y="1489348"/>
            <a:ext cx="720080" cy="432048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Left-Right Arrow 108"/>
          <p:cNvSpPr/>
          <p:nvPr/>
        </p:nvSpPr>
        <p:spPr>
          <a:xfrm>
            <a:off x="1331640" y="4513684"/>
            <a:ext cx="2448272" cy="432048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eft-Right Arrow 89"/>
          <p:cNvSpPr/>
          <p:nvPr/>
        </p:nvSpPr>
        <p:spPr>
          <a:xfrm>
            <a:off x="1331640" y="2209428"/>
            <a:ext cx="2448272" cy="432048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eft-Right Arrow 83"/>
          <p:cNvSpPr/>
          <p:nvPr/>
        </p:nvSpPr>
        <p:spPr>
          <a:xfrm>
            <a:off x="1331640" y="3289548"/>
            <a:ext cx="2448272" cy="432048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3469" y="1921396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 err="1" smtClean="0">
                <a:solidFill>
                  <a:srgbClr val="800000"/>
                </a:solidFill>
                <a:latin typeface="Calibri"/>
                <a:cs typeface="Calibri"/>
              </a:rPr>
              <a:t>IPOffice</a:t>
            </a:r>
            <a:endParaRPr lang="en-GB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070204" y="3311034"/>
            <a:ext cx="1133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Calibri"/>
                <a:cs typeface="Calibri"/>
              </a:rPr>
              <a:t>Proprietary</a:t>
            </a:r>
          </a:p>
        </p:txBody>
      </p:sp>
      <p:sp>
        <p:nvSpPr>
          <p:cNvPr id="54" name="Left-Right Arrow 53"/>
          <p:cNvSpPr/>
          <p:nvPr/>
        </p:nvSpPr>
        <p:spPr>
          <a:xfrm>
            <a:off x="6804248" y="1921396"/>
            <a:ext cx="701596" cy="360040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051720" y="2230914"/>
            <a:ext cx="9432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Calibri"/>
                <a:cs typeface="Calibri"/>
              </a:rPr>
              <a:t>Presence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267744" y="4535170"/>
            <a:ext cx="959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Calibri"/>
                <a:cs typeface="Calibri"/>
              </a:rPr>
              <a:t>Directory</a:t>
            </a:r>
          </a:p>
        </p:txBody>
      </p:sp>
      <p:pic>
        <p:nvPicPr>
          <p:cNvPr id="58" name="Picture 57" descr="Connecsy Enterprise logo bare 130905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41276"/>
            <a:ext cx="493654" cy="4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3357567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Calibri" pitchFamily="34" charset="0"/>
              </a:rPr>
              <a:t>End of presentation</a:t>
            </a:r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4572000" y="4556481"/>
            <a:ext cx="4357718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1"/>
            <a:r>
              <a:rPr lang="en-US" sz="1200" dirty="0" err="1" smtClean="0">
                <a:solidFill>
                  <a:srgbClr val="595959"/>
                </a:solidFill>
                <a:latin typeface="Calibri" pitchFamily="34" charset="0"/>
              </a:rPr>
              <a:t>Berencamperweg</a:t>
            </a:r>
            <a:r>
              <a:rPr lang="en-US" sz="1200" dirty="0" smtClean="0">
                <a:solidFill>
                  <a:srgbClr val="595959"/>
                </a:solidFill>
                <a:latin typeface="Calibri" pitchFamily="34" charset="0"/>
              </a:rPr>
              <a:t> 6-b 3861MC </a:t>
            </a:r>
            <a:r>
              <a:rPr lang="en-US" sz="1200" dirty="0" err="1" smtClean="0">
                <a:solidFill>
                  <a:srgbClr val="595959"/>
                </a:solidFill>
                <a:latin typeface="Calibri" pitchFamily="34" charset="0"/>
              </a:rPr>
              <a:t>Nijkerk</a:t>
            </a:r>
            <a:r>
              <a:rPr lang="en-US" sz="1200" dirty="0" smtClean="0">
                <a:solidFill>
                  <a:srgbClr val="595959"/>
                </a:solidFill>
                <a:latin typeface="Calibri" pitchFamily="34" charset="0"/>
              </a:rPr>
              <a:t> (</a:t>
            </a:r>
            <a:r>
              <a:rPr lang="en-US" sz="1200" dirty="0" err="1" smtClean="0">
                <a:solidFill>
                  <a:srgbClr val="595959"/>
                </a:solidFill>
                <a:latin typeface="Calibri" pitchFamily="34" charset="0"/>
              </a:rPr>
              <a:t>Gld</a:t>
            </a:r>
            <a:r>
              <a:rPr lang="en-US" sz="1200" dirty="0" smtClean="0">
                <a:solidFill>
                  <a:srgbClr val="595959"/>
                </a:solidFill>
                <a:latin typeface="Calibri" pitchFamily="34" charset="0"/>
              </a:rPr>
              <a:t>)</a:t>
            </a:r>
          </a:p>
          <a:p>
            <a:pPr lvl="1"/>
            <a:endParaRPr lang="en-US" sz="12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lvl="1"/>
            <a:r>
              <a:rPr lang="en-US" sz="1200" dirty="0" err="1" smtClean="0">
                <a:solidFill>
                  <a:srgbClr val="595959"/>
                </a:solidFill>
                <a:latin typeface="Calibri" pitchFamily="34" charset="0"/>
              </a:rPr>
              <a:t>P.O.box</a:t>
            </a:r>
            <a:r>
              <a:rPr lang="en-US" sz="1200" dirty="0" smtClean="0">
                <a:solidFill>
                  <a:srgbClr val="595959"/>
                </a:solidFill>
                <a:latin typeface="Calibri" pitchFamily="34" charset="0"/>
              </a:rPr>
              <a:t> 1193 3860BD </a:t>
            </a:r>
            <a:r>
              <a:rPr lang="en-US" sz="1200" dirty="0" err="1" smtClean="0">
                <a:solidFill>
                  <a:srgbClr val="595959"/>
                </a:solidFill>
                <a:latin typeface="Calibri" pitchFamily="34" charset="0"/>
              </a:rPr>
              <a:t>Nijkerk</a:t>
            </a:r>
            <a:r>
              <a:rPr lang="en-US" sz="1200" dirty="0" smtClean="0">
                <a:solidFill>
                  <a:srgbClr val="595959"/>
                </a:solidFill>
                <a:latin typeface="Calibri" pitchFamily="34" charset="0"/>
              </a:rPr>
              <a:t> (</a:t>
            </a:r>
            <a:r>
              <a:rPr lang="en-US" sz="1200" dirty="0" err="1" smtClean="0">
                <a:solidFill>
                  <a:srgbClr val="595959"/>
                </a:solidFill>
                <a:latin typeface="Calibri" pitchFamily="34" charset="0"/>
              </a:rPr>
              <a:t>Gld</a:t>
            </a:r>
            <a:r>
              <a:rPr lang="en-US" sz="1200" dirty="0" smtClean="0">
                <a:solidFill>
                  <a:srgbClr val="595959"/>
                </a:solidFill>
                <a:latin typeface="Calibri" pitchFamily="34" charset="0"/>
              </a:rPr>
              <a:t>) The Netherlands</a:t>
            </a:r>
          </a:p>
          <a:p>
            <a:pPr lvl="1"/>
            <a:endParaRPr lang="en-US" sz="12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lvl="1"/>
            <a:r>
              <a:rPr lang="en-US" sz="1200" dirty="0" err="1" smtClean="0">
                <a:solidFill>
                  <a:srgbClr val="595959"/>
                </a:solidFill>
                <a:latin typeface="Calibri" pitchFamily="34" charset="0"/>
              </a:rPr>
              <a:t>sales@pridis.com</a:t>
            </a:r>
            <a:endParaRPr lang="nl-NL" sz="1200" dirty="0">
              <a:solidFill>
                <a:srgbClr val="59595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4000508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93204"/>
            <a:ext cx="4357718" cy="27699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  <a:latin typeface="Calibri" pitchFamily="34" charset="0"/>
              </a:rPr>
              <a:t>               </a:t>
            </a:r>
            <a:r>
              <a:rPr lang="en-US" sz="1200" dirty="0" err="1" smtClean="0">
                <a:solidFill>
                  <a:srgbClr val="595959"/>
                </a:solidFill>
                <a:latin typeface="Calibri" pitchFamily="34" charset="0"/>
              </a:rPr>
              <a:t>www.pridis.com</a:t>
            </a:r>
            <a:r>
              <a:rPr lang="en-US" sz="1200" dirty="0" smtClean="0">
                <a:solidFill>
                  <a:srgbClr val="595959"/>
                </a:solidFill>
                <a:latin typeface="Calibri" pitchFamily="34" charset="0"/>
              </a:rPr>
              <a:t>:</a:t>
            </a:r>
            <a:endParaRPr lang="en-US" sz="1200" i="1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8" name="Picture 8" descr="icones_emai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15000" contrast="10000"/>
          </a:blip>
          <a:srcRect/>
          <a:stretch>
            <a:fillRect/>
          </a:stretch>
        </p:blipFill>
        <p:spPr bwMode="auto">
          <a:xfrm>
            <a:off x="4714876" y="5262606"/>
            <a:ext cx="309538" cy="309538"/>
          </a:xfrm>
          <a:prstGeom prst="rect">
            <a:avLst/>
          </a:prstGeom>
          <a:noFill/>
        </p:spPr>
      </p:pic>
      <p:pic>
        <p:nvPicPr>
          <p:cNvPr id="9" name="Picture 10" descr="http://www.iconarchive.com/icons/media-design/hydropro/512/HP-Explorer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65212"/>
            <a:ext cx="214314" cy="214314"/>
          </a:xfrm>
          <a:prstGeom prst="rect">
            <a:avLst/>
          </a:prstGeom>
          <a:noFill/>
        </p:spPr>
      </p:pic>
      <p:pic>
        <p:nvPicPr>
          <p:cNvPr id="356354" name="Picture 2" descr="MailBox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900971"/>
            <a:ext cx="285752" cy="285752"/>
          </a:xfrm>
          <a:prstGeom prst="rect">
            <a:avLst/>
          </a:prstGeom>
          <a:noFill/>
        </p:spPr>
      </p:pic>
      <p:pic>
        <p:nvPicPr>
          <p:cNvPr id="356358" name="Picture 6" descr="Building of Photoprib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572012"/>
            <a:ext cx="357190" cy="253076"/>
          </a:xfrm>
          <a:prstGeom prst="rect">
            <a:avLst/>
          </a:prstGeom>
          <a:noFill/>
        </p:spPr>
      </p:pic>
      <p:pic>
        <p:nvPicPr>
          <p:cNvPr id="12" name="Picture 1" descr="T:\General\Huisstijl CPSharing\Logo's\Prid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353444"/>
            <a:ext cx="2030623" cy="360040"/>
          </a:xfrm>
          <a:prstGeom prst="rect">
            <a:avLst/>
          </a:prstGeom>
          <a:noFill/>
          <a:effectLst/>
        </p:spPr>
      </p:pic>
      <p:pic>
        <p:nvPicPr>
          <p:cNvPr id="16" name="Picture 2" descr="business servic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361556"/>
            <a:ext cx="2376264" cy="195731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05" y="553244"/>
            <a:ext cx="4347439" cy="378696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eleversal_g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53444"/>
            <a:ext cx="648072" cy="3834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4243" y="167069"/>
            <a:ext cx="4039725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54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Meet us</a:t>
            </a:r>
          </a:p>
          <a:p>
            <a:pPr algn="ctr"/>
            <a:r>
              <a:rPr lang="en-GB" sz="54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at our Booth!</a:t>
            </a:r>
            <a:endParaRPr lang="en-US" sz="5400" b="1" dirty="0">
              <a:solidFill>
                <a:srgbClr val="80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8" name="Picture 5" descr="http://pccamericas.org/greenville2011/images/PCC-logo-fina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9307" y="455101"/>
            <a:ext cx="1586389" cy="57606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1115616" y="769268"/>
            <a:ext cx="4104456" cy="4687932"/>
          </a:xfrm>
          <a:prstGeom prst="rect">
            <a:avLst/>
          </a:prstGeom>
        </p:spPr>
      </p:pic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Pridis</a:t>
            </a:r>
            <a:endParaRPr lang="nl-NL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251520" y="769268"/>
            <a:ext cx="6336704" cy="2376264"/>
          </a:xfrm>
          <a:prstGeom prst="rect">
            <a:avLst/>
          </a:prstGeom>
        </p:spPr>
        <p:txBody>
          <a:bodyPr lIns="91418" tIns="45710" rIns="91418" bIns="45710"/>
          <a:lstStyle/>
          <a:p>
            <a:pPr marL="342821" indent="-342821"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/>
            </a:pPr>
            <a:r>
              <a:rPr lang="en-US" sz="2000" kern="0" dirty="0" smtClean="0">
                <a:latin typeface="Calibri" pitchFamily="34" charset="0"/>
              </a:rPr>
              <a:t>Founded in 1994</a:t>
            </a:r>
          </a:p>
          <a:p>
            <a:pPr marL="342821" indent="-342821"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/>
            </a:pPr>
            <a:r>
              <a:rPr lang="en-US" sz="2000" kern="0" dirty="0" smtClean="0">
                <a:latin typeface="Calibri" pitchFamily="34" charset="0"/>
              </a:rPr>
              <a:t>Based in </a:t>
            </a:r>
            <a:r>
              <a:rPr lang="en-US" sz="2000" kern="0" dirty="0" err="1" smtClean="0">
                <a:latin typeface="Calibri" pitchFamily="34" charset="0"/>
              </a:rPr>
              <a:t>Nijkerk</a:t>
            </a:r>
            <a:r>
              <a:rPr lang="en-US" sz="2000" kern="0" dirty="0" smtClean="0">
                <a:latin typeface="Calibri" pitchFamily="34" charset="0"/>
              </a:rPr>
              <a:t>, The Netherlands</a:t>
            </a:r>
          </a:p>
          <a:p>
            <a:pPr marL="342821" indent="-342821"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/>
            </a:pPr>
            <a:r>
              <a:rPr lang="en-US" sz="2000" kern="0" dirty="0" smtClean="0">
                <a:latin typeface="Calibri" pitchFamily="34" charset="0"/>
              </a:rPr>
              <a:t>Products, Consultancy, Professional Services</a:t>
            </a:r>
          </a:p>
          <a:p>
            <a:pPr marL="342821" indent="-342821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000" kern="0" dirty="0">
                <a:latin typeface="Calibri" pitchFamily="34" charset="0"/>
              </a:rPr>
              <a:t>Telephony and Data Integration expertise</a:t>
            </a:r>
          </a:p>
          <a:p>
            <a:pPr marL="342821" indent="-342821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000" kern="0" dirty="0">
                <a:latin typeface="Calibri" pitchFamily="34" charset="0"/>
              </a:rPr>
              <a:t>Professional Software Development House</a:t>
            </a:r>
          </a:p>
          <a:p>
            <a:pPr marL="342821" indent="-342821"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/>
            </a:pPr>
            <a:r>
              <a:rPr lang="en-US" sz="2000" kern="0" dirty="0" smtClean="0">
                <a:latin typeface="Calibri" pitchFamily="34" charset="0"/>
              </a:rPr>
              <a:t>Partners in more than 14 country’s worldwide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7751" y="1246153"/>
            <a:ext cx="2227474" cy="110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1705372"/>
            <a:ext cx="720080" cy="72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145532"/>
            <a:ext cx="5273027" cy="22322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168" y="2425452"/>
            <a:ext cx="2520280" cy="2237250"/>
          </a:xfrm>
          <a:prstGeom prst="rect">
            <a:avLst/>
          </a:prstGeom>
        </p:spPr>
      </p:pic>
      <p:pic>
        <p:nvPicPr>
          <p:cNvPr id="11" name="Picture 10" descr="televersal_g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03960"/>
            <a:ext cx="1224136" cy="7243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6296" y="4585692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Part of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167844" y="3073524"/>
            <a:ext cx="283876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1520" y="3073524"/>
            <a:ext cx="280831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Pridis main Products Portfolio</a:t>
            </a:r>
            <a:endParaRPr lang="nl-NL" dirty="0"/>
          </a:p>
        </p:txBody>
      </p:sp>
      <p:sp>
        <p:nvSpPr>
          <p:cNvPr id="7" name="Rectangle 6"/>
          <p:cNvSpPr/>
          <p:nvPr/>
        </p:nvSpPr>
        <p:spPr>
          <a:xfrm>
            <a:off x="251520" y="841278"/>
            <a:ext cx="4320480" cy="20882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25726" y="3073523"/>
            <a:ext cx="283876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4008" y="841277"/>
            <a:ext cx="4320480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18474" y="769269"/>
            <a:ext cx="3656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ctr">
              <a:spcBef>
                <a:spcPct val="50000"/>
              </a:spcBef>
              <a:buClr>
                <a:srgbClr val="C00000"/>
              </a:buClr>
              <a:buSzPct val="140000"/>
            </a:pPr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Telecom Management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97734" y="2993965"/>
            <a:ext cx="22857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>
              <a:spcBef>
                <a:spcPct val="50000"/>
              </a:spcBef>
              <a:buClr>
                <a:srgbClr val="C00000"/>
              </a:buClr>
              <a:buSzPct val="140000"/>
            </a:pPr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ICT Workflow  &amp;</a:t>
            </a:r>
          </a:p>
          <a:p>
            <a:pPr marL="177800" indent="-177800">
              <a:spcBef>
                <a:spcPct val="50000"/>
              </a:spcBef>
              <a:buClr>
                <a:srgbClr val="C00000"/>
              </a:buClr>
              <a:buSzPct val="140000"/>
            </a:pPr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Data Integration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4940" y="769268"/>
            <a:ext cx="2686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 algn="ctr">
              <a:spcBef>
                <a:spcPct val="50000"/>
              </a:spcBef>
              <a:buClr>
                <a:srgbClr val="C00000"/>
              </a:buClr>
              <a:buSzPct val="140000"/>
            </a:pPr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Attendant Consoles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46007" y="2953895"/>
            <a:ext cx="2529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 algn="ctr">
              <a:spcBef>
                <a:spcPct val="50000"/>
              </a:spcBef>
              <a:buClr>
                <a:srgbClr val="C00000"/>
              </a:buClr>
              <a:buSzPct val="140000"/>
            </a:pPr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Paging Integration</a:t>
            </a:r>
          </a:p>
        </p:txBody>
      </p:sp>
      <p:pic>
        <p:nvPicPr>
          <p:cNvPr id="15" name="Picture 9" descr="Receptioni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981" y="1273324"/>
            <a:ext cx="1722792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 descr="http://netserver2.net/pridis/pics/bulli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362" y="2546431"/>
            <a:ext cx="224662" cy="31107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83386" y="2529398"/>
            <a:ext cx="1193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 algn="ctr">
              <a:spcBef>
                <a:spcPct val="50000"/>
              </a:spcBef>
              <a:buClr>
                <a:srgbClr val="C00000"/>
              </a:buClr>
              <a:buSzPct val="140000"/>
            </a:pPr>
            <a:r>
              <a:rPr lang="en-US" sz="2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Connecsy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18" descr="Dashboard Florin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8714" y="1273325"/>
            <a:ext cx="1836644" cy="14227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8013" y="4500253"/>
            <a:ext cx="1617913" cy="4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4749361" y="1204219"/>
            <a:ext cx="2173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ct val="50000"/>
              </a:spcBef>
              <a:buClr>
                <a:srgbClr val="C00000"/>
              </a:buClr>
              <a:buSzPct val="14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Reporting and BI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177800" indent="-177800">
              <a:spcBef>
                <a:spcPct val="50000"/>
              </a:spcBef>
              <a:buClr>
                <a:srgbClr val="C00000"/>
              </a:buClr>
              <a:buSzPct val="140000"/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Fixed &amp; Mobile Costs</a:t>
            </a:r>
          </a:p>
          <a:p>
            <a:pPr marL="177800" indent="-177800">
              <a:spcBef>
                <a:spcPct val="50000"/>
              </a:spcBef>
              <a:buClr>
                <a:srgbClr val="C00000"/>
              </a:buClr>
              <a:buSzPct val="140000"/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Call Performance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433564"/>
            <a:ext cx="1299811" cy="136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3059832" y="4443417"/>
            <a:ext cx="1407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ctr">
              <a:spcBef>
                <a:spcPct val="50000"/>
              </a:spcBef>
              <a:buClr>
                <a:srgbClr val="C00000"/>
              </a:buClr>
              <a:buSzPct val="140000"/>
            </a:pPr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ESPA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49" y="2459538"/>
            <a:ext cx="1777117" cy="325954"/>
          </a:xfrm>
          <a:prstGeom prst="rect">
            <a:avLst/>
          </a:prstGeom>
        </p:spPr>
      </p:pic>
      <p:pic>
        <p:nvPicPr>
          <p:cNvPr id="25" name="Picture 24" descr="Connecsy enterprise scherm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82" y="1273325"/>
            <a:ext cx="1944216" cy="1309202"/>
          </a:xfrm>
          <a:prstGeom prst="rect">
            <a:avLst/>
          </a:prstGeom>
          <a:effectLst>
            <a:glow rad="25400">
              <a:schemeClr val="bg1">
                <a:lumMod val="75000"/>
                <a:alpha val="75000"/>
              </a:schemeClr>
            </a:glow>
          </a:effectLst>
        </p:spPr>
      </p:pic>
      <p:sp>
        <p:nvSpPr>
          <p:cNvPr id="26" name="Rectangle 25"/>
          <p:cNvSpPr/>
          <p:nvPr/>
        </p:nvSpPr>
        <p:spPr>
          <a:xfrm>
            <a:off x="259050" y="2529398"/>
            <a:ext cx="2351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 algn="ctr">
              <a:spcBef>
                <a:spcPct val="50000"/>
              </a:spcBef>
              <a:buClr>
                <a:srgbClr val="C00000"/>
              </a:buClr>
              <a:buSzPct val="140000"/>
            </a:pPr>
            <a:r>
              <a:rPr lang="en-US" sz="2000" b="1" dirty="0" err="1" smtClean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Connecsy</a:t>
            </a:r>
            <a:r>
              <a:rPr lang="en-US" sz="2000" b="1" dirty="0" smtClean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Enterprise</a:t>
            </a:r>
          </a:p>
        </p:txBody>
      </p:sp>
      <p:pic>
        <p:nvPicPr>
          <p:cNvPr id="3" name="Picture 2" descr="Connecsy Enterprise logo bare 13090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58" y="2209428"/>
            <a:ext cx="469012" cy="432048"/>
          </a:xfrm>
          <a:prstGeom prst="rect">
            <a:avLst/>
          </a:prstGeom>
        </p:spPr>
      </p:pic>
      <p:pic>
        <p:nvPicPr>
          <p:cNvPr id="20" name="Picture 2" descr="Control pane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5926" y="3937620"/>
            <a:ext cx="936104" cy="9361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630101" y="2953896"/>
            <a:ext cx="2016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 algn="ctr">
              <a:spcBef>
                <a:spcPct val="50000"/>
              </a:spcBef>
              <a:buClr>
                <a:srgbClr val="C00000"/>
              </a:buClr>
              <a:buSzPct val="140000"/>
            </a:pPr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Single Sign-On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9512" y="4441676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ctr">
              <a:spcBef>
                <a:spcPct val="50000"/>
              </a:spcBef>
              <a:buClr>
                <a:srgbClr val="C00000"/>
              </a:buClr>
              <a:buSzPct val="140000"/>
            </a:pPr>
            <a:r>
              <a:rPr lang="en-US" sz="36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SSO</a:t>
            </a:r>
            <a:endParaRPr lang="en-US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3688" y="3433564"/>
            <a:ext cx="1008112" cy="10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3688" y="4657700"/>
            <a:ext cx="1018851" cy="334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536" y="3721596"/>
            <a:ext cx="871984" cy="8719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576" y="3361556"/>
            <a:ext cx="1512168" cy="1212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5400" y="3505572"/>
            <a:ext cx="20242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Introducing: Single Sign-On</a:t>
            </a:r>
            <a:endParaRPr lang="nl-NL" dirty="0"/>
          </a:p>
        </p:txBody>
      </p:sp>
      <p:pic>
        <p:nvPicPr>
          <p:cNvPr id="3" name="Picture 2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5292"/>
            <a:ext cx="8064896" cy="35003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4585692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800000"/>
                </a:solidFill>
              </a:rPr>
              <a:t>The missing link to Your Avaya </a:t>
            </a:r>
            <a:r>
              <a:rPr lang="en-US" sz="2400" b="1" i="1" dirty="0" err="1" smtClean="0">
                <a:solidFill>
                  <a:srgbClr val="800000"/>
                </a:solidFill>
              </a:rPr>
              <a:t>deskphone</a:t>
            </a:r>
            <a:r>
              <a:rPr lang="en-US" sz="2400" b="1" i="1" dirty="0" smtClean="0">
                <a:solidFill>
                  <a:srgbClr val="800000"/>
                </a:solidFill>
              </a:rPr>
              <a:t>!</a:t>
            </a:r>
            <a:endParaRPr lang="en-US" sz="2400" b="1" i="1" dirty="0">
              <a:solidFill>
                <a:srgbClr val="0000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37220"/>
            <a:ext cx="71455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841276"/>
            <a:ext cx="7848872" cy="453650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Sign-On: Architecture	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124200" y="6513689"/>
            <a:ext cx="3048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+mj-lt"/>
              </a:rPr>
              <a:t>The User </a:t>
            </a:r>
            <a:r>
              <a:rPr lang="en-US" sz="1100" b="1" dirty="0">
                <a:latin typeface="+mj-lt"/>
              </a:rPr>
              <a:t>logs in: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100" i="1" dirty="0" smtClean="0">
                <a:latin typeface="+mj-lt"/>
              </a:rPr>
              <a:t>The PC </a:t>
            </a:r>
            <a:r>
              <a:rPr lang="en-US" sz="1100" i="1" dirty="0">
                <a:latin typeface="+mj-lt"/>
              </a:rPr>
              <a:t>will detect that the phone is supporting the SSO </a:t>
            </a:r>
            <a:r>
              <a:rPr lang="en-US" sz="1100" i="1" dirty="0" smtClean="0">
                <a:latin typeface="+mj-lt"/>
              </a:rPr>
              <a:t>feature</a:t>
            </a:r>
            <a:endParaRPr lang="en-US" sz="1100" i="1" dirty="0">
              <a:latin typeface="+mj-lt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100" i="1" dirty="0">
                <a:latin typeface="+mj-lt"/>
              </a:rPr>
              <a:t>The SSO solution will </a:t>
            </a:r>
            <a:r>
              <a:rPr lang="en-US" sz="1100" i="1" dirty="0" smtClean="0">
                <a:latin typeface="+mj-lt"/>
              </a:rPr>
              <a:t>send </a:t>
            </a:r>
            <a:r>
              <a:rPr lang="en-US" sz="1100" i="1" dirty="0">
                <a:latin typeface="+mj-lt"/>
              </a:rPr>
              <a:t>the extension and user password to the </a:t>
            </a:r>
            <a:r>
              <a:rPr lang="en-US" sz="1100" i="1" dirty="0" smtClean="0">
                <a:latin typeface="+mj-lt"/>
              </a:rPr>
              <a:t>phone</a:t>
            </a:r>
            <a:endParaRPr lang="en-US" sz="1100" i="1" dirty="0">
              <a:latin typeface="+mj-lt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100" i="1" dirty="0">
                <a:latin typeface="+mj-lt"/>
              </a:rPr>
              <a:t>The phone will </a:t>
            </a:r>
            <a:r>
              <a:rPr lang="en-US" sz="1100" i="1" dirty="0" smtClean="0">
                <a:latin typeface="+mj-lt"/>
              </a:rPr>
              <a:t>log-in</a:t>
            </a:r>
          </a:p>
          <a:p>
            <a:pPr marL="171450" indent="-171450">
              <a:buFont typeface="Wingdings" charset="2"/>
              <a:buChar char="§"/>
            </a:pPr>
            <a:endParaRPr lang="en-US" sz="1100" i="1" u="sng" dirty="0">
              <a:latin typeface="+mj-lt"/>
            </a:endParaRPr>
          </a:p>
          <a:p>
            <a:r>
              <a:rPr lang="en-US" sz="1100" b="1" dirty="0">
                <a:latin typeface="+mj-lt"/>
              </a:rPr>
              <a:t>The User </a:t>
            </a:r>
            <a:r>
              <a:rPr lang="en-US" sz="1100" b="1" dirty="0" smtClean="0">
                <a:latin typeface="+mj-lt"/>
              </a:rPr>
              <a:t>log</a:t>
            </a:r>
            <a:r>
              <a:rPr lang="en-US" sz="1100" b="1" dirty="0">
                <a:latin typeface="+mj-lt"/>
              </a:rPr>
              <a:t>s</a:t>
            </a:r>
            <a:r>
              <a:rPr lang="en-US" sz="1100" b="1" dirty="0" smtClean="0">
                <a:latin typeface="+mj-lt"/>
              </a:rPr>
              <a:t> </a:t>
            </a:r>
            <a:r>
              <a:rPr lang="en-US" sz="1100" b="1" dirty="0">
                <a:latin typeface="+mj-lt"/>
              </a:rPr>
              <a:t>out: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100" i="1" dirty="0">
                <a:latin typeface="+mj-lt"/>
              </a:rPr>
              <a:t>The SSO solution will sent the </a:t>
            </a:r>
            <a:r>
              <a:rPr lang="en-US" sz="1100" i="1" dirty="0" smtClean="0">
                <a:latin typeface="+mj-lt"/>
              </a:rPr>
              <a:t>log-out </a:t>
            </a:r>
            <a:r>
              <a:rPr lang="en-US" sz="1100" i="1" dirty="0">
                <a:latin typeface="+mj-lt"/>
              </a:rPr>
              <a:t>request to the </a:t>
            </a:r>
            <a:r>
              <a:rPr lang="en-US" sz="1100" i="1" dirty="0" smtClean="0">
                <a:latin typeface="+mj-lt"/>
              </a:rPr>
              <a:t>Phone</a:t>
            </a:r>
            <a:endParaRPr lang="en-US" sz="1100" i="1" dirty="0">
              <a:latin typeface="+mj-lt"/>
            </a:endParaRPr>
          </a:p>
        </p:txBody>
      </p:sp>
      <p:pic>
        <p:nvPicPr>
          <p:cNvPr id="23" name="Picture 2" descr="C:\Users\Henk\Desktop\SCRUM DEVELOPMENT\Single Sign On\registration successfu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6513689"/>
            <a:ext cx="21682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Henk\Desktop\SCRUM DEVELOPMENT\Single Sign On\taskbar icon not logged 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09089"/>
            <a:ext cx="2209800" cy="5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Henk\Desktop\SCRUM DEVELOPMENT\Single Sign On\registration successfu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21682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607689"/>
            <a:ext cx="6480720" cy="505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/>
                <a:cs typeface="Calibri"/>
              </a:rPr>
              <a:t>Single Sign-On: How does it work?	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24200" y="6513689"/>
            <a:ext cx="3048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/>
                <a:cs typeface="Calibri"/>
              </a:rPr>
              <a:t>The User </a:t>
            </a:r>
            <a:r>
              <a:rPr lang="en-US" sz="1100" b="1" dirty="0">
                <a:latin typeface="Calibri"/>
                <a:cs typeface="Calibri"/>
              </a:rPr>
              <a:t>logs in: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100" i="1" dirty="0" smtClean="0">
                <a:latin typeface="Calibri"/>
                <a:cs typeface="Calibri"/>
              </a:rPr>
              <a:t>The PC </a:t>
            </a:r>
            <a:r>
              <a:rPr lang="en-US" sz="1100" i="1" dirty="0">
                <a:latin typeface="Calibri"/>
                <a:cs typeface="Calibri"/>
              </a:rPr>
              <a:t>will detect that the phone is supporting the SSO </a:t>
            </a:r>
            <a:r>
              <a:rPr lang="en-US" sz="1100" i="1" dirty="0" smtClean="0">
                <a:latin typeface="Calibri"/>
                <a:cs typeface="Calibri"/>
              </a:rPr>
              <a:t>feature</a:t>
            </a:r>
            <a:endParaRPr lang="en-US" sz="1100" i="1" dirty="0">
              <a:latin typeface="Calibri"/>
              <a:cs typeface="Calibri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100" i="1" dirty="0">
                <a:latin typeface="Calibri"/>
                <a:cs typeface="Calibri"/>
              </a:rPr>
              <a:t>The SSO solution will </a:t>
            </a:r>
            <a:r>
              <a:rPr lang="en-US" sz="1100" i="1" dirty="0" smtClean="0">
                <a:latin typeface="Calibri"/>
                <a:cs typeface="Calibri"/>
              </a:rPr>
              <a:t>send </a:t>
            </a:r>
            <a:r>
              <a:rPr lang="en-US" sz="1100" i="1" dirty="0">
                <a:latin typeface="Calibri"/>
                <a:cs typeface="Calibri"/>
              </a:rPr>
              <a:t>the extension and user password to the </a:t>
            </a:r>
            <a:r>
              <a:rPr lang="en-US" sz="1100" i="1" dirty="0" smtClean="0">
                <a:latin typeface="Calibri"/>
                <a:cs typeface="Calibri"/>
              </a:rPr>
              <a:t>phone</a:t>
            </a:r>
            <a:endParaRPr lang="en-US" sz="1100" i="1" dirty="0">
              <a:latin typeface="Calibri"/>
              <a:cs typeface="Calibri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100" i="1" dirty="0">
                <a:latin typeface="Calibri"/>
                <a:cs typeface="Calibri"/>
              </a:rPr>
              <a:t>The phone will </a:t>
            </a:r>
            <a:r>
              <a:rPr lang="en-US" sz="1100" i="1" dirty="0" smtClean="0">
                <a:latin typeface="Calibri"/>
                <a:cs typeface="Calibri"/>
              </a:rPr>
              <a:t>log-in</a:t>
            </a:r>
          </a:p>
          <a:p>
            <a:pPr marL="171450" indent="-171450">
              <a:buFont typeface="Wingdings" charset="2"/>
              <a:buChar char="§"/>
            </a:pPr>
            <a:endParaRPr lang="en-US" sz="1100" i="1" u="sng" dirty="0">
              <a:latin typeface="Calibri"/>
              <a:cs typeface="Calibri"/>
            </a:endParaRPr>
          </a:p>
          <a:p>
            <a:r>
              <a:rPr lang="en-US" sz="1100" b="1" dirty="0">
                <a:latin typeface="Calibri"/>
                <a:cs typeface="Calibri"/>
              </a:rPr>
              <a:t>The User </a:t>
            </a:r>
            <a:r>
              <a:rPr lang="en-US" sz="1100" b="1" dirty="0" smtClean="0">
                <a:latin typeface="Calibri"/>
                <a:cs typeface="Calibri"/>
              </a:rPr>
              <a:t>log</a:t>
            </a:r>
            <a:r>
              <a:rPr lang="en-US" sz="1100" b="1" dirty="0">
                <a:latin typeface="Calibri"/>
                <a:cs typeface="Calibri"/>
              </a:rPr>
              <a:t>s</a:t>
            </a:r>
            <a:r>
              <a:rPr lang="en-US" sz="1100" b="1" dirty="0" smtClean="0">
                <a:latin typeface="Calibri"/>
                <a:cs typeface="Calibri"/>
              </a:rPr>
              <a:t> </a:t>
            </a:r>
            <a:r>
              <a:rPr lang="en-US" sz="1100" b="1" dirty="0">
                <a:latin typeface="Calibri"/>
                <a:cs typeface="Calibri"/>
              </a:rPr>
              <a:t>out: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100" i="1" dirty="0">
                <a:latin typeface="Calibri"/>
                <a:cs typeface="Calibri"/>
              </a:rPr>
              <a:t>The SSO solution will sent the </a:t>
            </a:r>
            <a:r>
              <a:rPr lang="en-US" sz="1100" i="1" dirty="0" smtClean="0">
                <a:latin typeface="Calibri"/>
                <a:cs typeface="Calibri"/>
              </a:rPr>
              <a:t>log-out </a:t>
            </a:r>
            <a:r>
              <a:rPr lang="en-US" sz="1100" i="1" dirty="0">
                <a:latin typeface="Calibri"/>
                <a:cs typeface="Calibri"/>
              </a:rPr>
              <a:t>request to the </a:t>
            </a:r>
            <a:r>
              <a:rPr lang="en-US" sz="1100" i="1" dirty="0" smtClean="0">
                <a:latin typeface="Calibri"/>
                <a:cs typeface="Calibri"/>
              </a:rPr>
              <a:t>Phone</a:t>
            </a:r>
            <a:endParaRPr lang="en-US" sz="1100" i="1" dirty="0">
              <a:latin typeface="Calibri"/>
              <a:cs typeface="Calibri"/>
            </a:endParaRPr>
          </a:p>
        </p:txBody>
      </p:sp>
      <p:pic>
        <p:nvPicPr>
          <p:cNvPr id="23" name="Picture 2" descr="C:\Users\Henk\Desktop\SCRUM DEVELOPMENT\Single Sign On\registration successfu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6513689"/>
            <a:ext cx="21682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Henk\Desktop\SCRUM DEVELOPMENT\Single Sign On\taskbar icon not logged 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09089"/>
            <a:ext cx="2209800" cy="5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23528" y="913284"/>
            <a:ext cx="4536504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latin typeface="Calibri"/>
                <a:cs typeface="Calibri"/>
              </a:rPr>
              <a:t>User </a:t>
            </a:r>
            <a:r>
              <a:rPr lang="en-US" sz="2000" b="1" dirty="0">
                <a:latin typeface="Calibri"/>
                <a:cs typeface="Calibri"/>
              </a:rPr>
              <a:t>logs </a:t>
            </a:r>
            <a:r>
              <a:rPr lang="en-US" sz="2000" b="1" dirty="0" smtClean="0">
                <a:latin typeface="Calibri"/>
                <a:cs typeface="Calibri"/>
              </a:rPr>
              <a:t>in</a:t>
            </a:r>
            <a:endParaRPr lang="en-US" sz="2000" b="1" dirty="0">
              <a:latin typeface="Calibri"/>
              <a:cs typeface="Calibri"/>
            </a:endParaRPr>
          </a:p>
          <a:p>
            <a:pPr marL="17145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2000" i="1" dirty="0" smtClean="0">
                <a:latin typeface="Calibri"/>
                <a:cs typeface="Calibri"/>
              </a:rPr>
              <a:t>The PC detects </a:t>
            </a:r>
            <a:r>
              <a:rPr lang="en-US" sz="2000" i="1" dirty="0">
                <a:latin typeface="Calibri"/>
                <a:cs typeface="Calibri"/>
              </a:rPr>
              <a:t>that the phone </a:t>
            </a:r>
            <a:r>
              <a:rPr lang="en-US" sz="2000" i="1" dirty="0" smtClean="0">
                <a:latin typeface="Calibri"/>
                <a:cs typeface="Calibri"/>
              </a:rPr>
              <a:t>supports </a:t>
            </a:r>
            <a:r>
              <a:rPr lang="en-US" sz="2000" i="1" dirty="0">
                <a:latin typeface="Calibri"/>
                <a:cs typeface="Calibri"/>
              </a:rPr>
              <a:t>the SSO </a:t>
            </a:r>
            <a:r>
              <a:rPr lang="en-US" sz="2000" i="1" dirty="0" smtClean="0">
                <a:latin typeface="Calibri"/>
                <a:cs typeface="Calibri"/>
              </a:rPr>
              <a:t>feature</a:t>
            </a:r>
            <a:endParaRPr lang="en-US" sz="2000" i="1" dirty="0">
              <a:latin typeface="Calibri"/>
              <a:cs typeface="Calibri"/>
            </a:endParaRPr>
          </a:p>
          <a:p>
            <a:pPr marL="17145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2000" i="1" dirty="0">
                <a:latin typeface="Calibri"/>
                <a:cs typeface="Calibri"/>
              </a:rPr>
              <a:t>The SSO solution </a:t>
            </a:r>
            <a:r>
              <a:rPr lang="en-US" sz="2000" i="1" dirty="0" smtClean="0">
                <a:latin typeface="Calibri"/>
                <a:cs typeface="Calibri"/>
              </a:rPr>
              <a:t>sends extension + user-password </a:t>
            </a:r>
            <a:r>
              <a:rPr lang="en-US" sz="2000" i="1" dirty="0">
                <a:latin typeface="Calibri"/>
                <a:cs typeface="Calibri"/>
              </a:rPr>
              <a:t>to the </a:t>
            </a:r>
            <a:r>
              <a:rPr lang="en-US" sz="2000" i="1" dirty="0" smtClean="0">
                <a:latin typeface="Calibri"/>
                <a:cs typeface="Calibri"/>
              </a:rPr>
              <a:t>phone</a:t>
            </a:r>
            <a:endParaRPr lang="en-US" sz="2000" i="1" dirty="0">
              <a:latin typeface="Calibri"/>
              <a:cs typeface="Calibri"/>
            </a:endParaRPr>
          </a:p>
          <a:p>
            <a:pPr marL="17145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2000" i="1" dirty="0">
                <a:latin typeface="Calibri"/>
                <a:cs typeface="Calibri"/>
              </a:rPr>
              <a:t>The phone </a:t>
            </a:r>
            <a:r>
              <a:rPr lang="en-US" sz="2000" i="1" dirty="0" smtClean="0">
                <a:latin typeface="Calibri"/>
                <a:cs typeface="Calibri"/>
              </a:rPr>
              <a:t>will      </a:t>
            </a:r>
            <a:r>
              <a:rPr lang="en-US" sz="2400" b="1" dirty="0">
                <a:solidFill>
                  <a:srgbClr val="008000"/>
                </a:solidFill>
                <a:latin typeface="Calibri"/>
                <a:cs typeface="Calibri"/>
              </a:rPr>
              <a:t>L</a:t>
            </a:r>
            <a:r>
              <a:rPr lang="en-US" sz="2400" b="1" dirty="0" smtClean="0">
                <a:solidFill>
                  <a:srgbClr val="008000"/>
                </a:solidFill>
                <a:latin typeface="Calibri"/>
                <a:cs typeface="Calibri"/>
              </a:rPr>
              <a:t>og-in</a:t>
            </a:r>
          </a:p>
        </p:txBody>
      </p:sp>
      <p:pic>
        <p:nvPicPr>
          <p:cNvPr id="28" name="Picture 2" descr="C:\Users\Henk\Desktop\SCRUM DEVELOPMENT\Single Sign On\registration successfu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5292"/>
            <a:ext cx="4427984" cy="220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Henk\Desktop\SCRUM DEVELOPMENT\Single Sign On\registration successfu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21682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500834"/>
            <a:ext cx="4392488" cy="15169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48064" y="3721596"/>
            <a:ext cx="3600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latin typeface="Calibri"/>
                <a:cs typeface="Calibri"/>
              </a:rPr>
              <a:t>User log</a:t>
            </a:r>
            <a:r>
              <a:rPr lang="en-US" sz="2000" b="1" dirty="0">
                <a:latin typeface="Calibri"/>
                <a:cs typeface="Calibri"/>
              </a:rPr>
              <a:t>s</a:t>
            </a:r>
            <a:r>
              <a:rPr lang="en-US" sz="2000" b="1" dirty="0" smtClean="0">
                <a:latin typeface="Calibri"/>
                <a:cs typeface="Calibri"/>
              </a:rPr>
              <a:t> out</a:t>
            </a:r>
            <a:endParaRPr lang="en-US" sz="2000" b="1" dirty="0">
              <a:latin typeface="Calibri"/>
              <a:cs typeface="Calibri"/>
            </a:endParaRPr>
          </a:p>
          <a:p>
            <a:pPr marL="17145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2000" i="1" dirty="0">
                <a:latin typeface="Calibri"/>
                <a:cs typeface="Calibri"/>
              </a:rPr>
              <a:t>The SSO solution </a:t>
            </a:r>
            <a:r>
              <a:rPr lang="en-US" sz="2000" i="1" dirty="0" smtClean="0">
                <a:latin typeface="Calibri"/>
                <a:cs typeface="Calibri"/>
              </a:rPr>
              <a:t>sends log-out </a:t>
            </a:r>
            <a:r>
              <a:rPr lang="en-US" sz="2000" i="1" dirty="0">
                <a:latin typeface="Calibri"/>
                <a:cs typeface="Calibri"/>
              </a:rPr>
              <a:t>request to the </a:t>
            </a:r>
            <a:r>
              <a:rPr lang="en-US" sz="2000" i="1" dirty="0" smtClean="0">
                <a:latin typeface="Calibri"/>
                <a:cs typeface="Calibri"/>
              </a:rPr>
              <a:t>Phone</a:t>
            </a:r>
          </a:p>
          <a:p>
            <a:pPr marL="17145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2000" i="1" dirty="0">
                <a:latin typeface="Calibri"/>
                <a:cs typeface="Calibri"/>
              </a:rPr>
              <a:t>The phone </a:t>
            </a:r>
            <a:r>
              <a:rPr lang="en-US" sz="2000" i="1" dirty="0" smtClean="0">
                <a:latin typeface="Calibri"/>
                <a:cs typeface="Calibri"/>
              </a:rPr>
              <a:t>will    </a:t>
            </a:r>
            <a:r>
              <a:rPr lang="en-US" sz="2400" b="1" dirty="0">
                <a:solidFill>
                  <a:srgbClr val="800000"/>
                </a:solidFill>
                <a:latin typeface="Calibri"/>
                <a:cs typeface="Calibri"/>
              </a:rPr>
              <a:t>L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  <a:cs typeface="Calibri"/>
              </a:rPr>
              <a:t>og-out</a:t>
            </a:r>
            <a:endParaRPr lang="en-US" sz="24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20272" y="4801716"/>
            <a:ext cx="1224136" cy="504056"/>
          </a:xfrm>
          <a:prstGeom prst="roundRect">
            <a:avLst/>
          </a:prstGeom>
          <a:noFill/>
          <a:ln w="254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195736" y="2713484"/>
            <a:ext cx="1224136" cy="504056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Sign-On – Additional Features	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124200" y="6513689"/>
            <a:ext cx="3048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+mj-lt"/>
              </a:rPr>
              <a:t>The User </a:t>
            </a:r>
            <a:r>
              <a:rPr lang="en-US" sz="1100" b="1" dirty="0">
                <a:latin typeface="+mj-lt"/>
              </a:rPr>
              <a:t>logs in: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100" i="1" dirty="0" smtClean="0">
                <a:latin typeface="+mj-lt"/>
              </a:rPr>
              <a:t>The PC </a:t>
            </a:r>
            <a:r>
              <a:rPr lang="en-US" sz="1100" i="1" dirty="0">
                <a:latin typeface="+mj-lt"/>
              </a:rPr>
              <a:t>will detect that the phone is supporting the SSO </a:t>
            </a:r>
            <a:r>
              <a:rPr lang="en-US" sz="1100" i="1" dirty="0" smtClean="0">
                <a:latin typeface="+mj-lt"/>
              </a:rPr>
              <a:t>feature</a:t>
            </a:r>
            <a:endParaRPr lang="en-US" sz="1100" i="1" dirty="0">
              <a:latin typeface="+mj-lt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100" i="1" dirty="0">
                <a:latin typeface="+mj-lt"/>
              </a:rPr>
              <a:t>The SSO solution will </a:t>
            </a:r>
            <a:r>
              <a:rPr lang="en-US" sz="1100" i="1" dirty="0" smtClean="0">
                <a:latin typeface="+mj-lt"/>
              </a:rPr>
              <a:t>send </a:t>
            </a:r>
            <a:r>
              <a:rPr lang="en-US" sz="1100" i="1" dirty="0">
                <a:latin typeface="+mj-lt"/>
              </a:rPr>
              <a:t>the extension and user password to the </a:t>
            </a:r>
            <a:r>
              <a:rPr lang="en-US" sz="1100" i="1" dirty="0" smtClean="0">
                <a:latin typeface="+mj-lt"/>
              </a:rPr>
              <a:t>phone</a:t>
            </a:r>
            <a:endParaRPr lang="en-US" sz="1100" i="1" dirty="0">
              <a:latin typeface="+mj-lt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100" i="1" dirty="0">
                <a:latin typeface="+mj-lt"/>
              </a:rPr>
              <a:t>The phone will </a:t>
            </a:r>
            <a:r>
              <a:rPr lang="en-US" sz="1100" i="1" dirty="0" smtClean="0">
                <a:latin typeface="+mj-lt"/>
              </a:rPr>
              <a:t>log-in</a:t>
            </a:r>
          </a:p>
          <a:p>
            <a:pPr marL="171450" indent="-171450">
              <a:buFont typeface="Wingdings" charset="2"/>
              <a:buChar char="§"/>
            </a:pPr>
            <a:endParaRPr lang="en-US" sz="1100" i="1" u="sng" dirty="0">
              <a:latin typeface="+mj-lt"/>
            </a:endParaRPr>
          </a:p>
          <a:p>
            <a:r>
              <a:rPr lang="en-US" sz="1100" b="1" dirty="0">
                <a:latin typeface="+mj-lt"/>
              </a:rPr>
              <a:t>The User </a:t>
            </a:r>
            <a:r>
              <a:rPr lang="en-US" sz="1100" b="1" dirty="0" smtClean="0">
                <a:latin typeface="+mj-lt"/>
              </a:rPr>
              <a:t>log</a:t>
            </a:r>
            <a:r>
              <a:rPr lang="en-US" sz="1100" b="1" dirty="0">
                <a:latin typeface="+mj-lt"/>
              </a:rPr>
              <a:t>s</a:t>
            </a:r>
            <a:r>
              <a:rPr lang="en-US" sz="1100" b="1" dirty="0" smtClean="0">
                <a:latin typeface="+mj-lt"/>
              </a:rPr>
              <a:t> </a:t>
            </a:r>
            <a:r>
              <a:rPr lang="en-US" sz="1100" b="1" dirty="0">
                <a:latin typeface="+mj-lt"/>
              </a:rPr>
              <a:t>out: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100" i="1" dirty="0">
                <a:latin typeface="+mj-lt"/>
              </a:rPr>
              <a:t>The SSO solution will sent the </a:t>
            </a:r>
            <a:r>
              <a:rPr lang="en-US" sz="1100" i="1" dirty="0" smtClean="0">
                <a:latin typeface="+mj-lt"/>
              </a:rPr>
              <a:t>log-out </a:t>
            </a:r>
            <a:r>
              <a:rPr lang="en-US" sz="1100" i="1" dirty="0">
                <a:latin typeface="+mj-lt"/>
              </a:rPr>
              <a:t>request to the </a:t>
            </a:r>
            <a:r>
              <a:rPr lang="en-US" sz="1100" i="1" dirty="0" smtClean="0">
                <a:latin typeface="+mj-lt"/>
              </a:rPr>
              <a:t>Phone</a:t>
            </a:r>
            <a:endParaRPr lang="en-US" sz="1100" i="1" dirty="0">
              <a:latin typeface="+mj-lt"/>
            </a:endParaRPr>
          </a:p>
        </p:txBody>
      </p:sp>
      <p:pic>
        <p:nvPicPr>
          <p:cNvPr id="23" name="Picture 2" descr="C:\Users\Henk\Desktop\SCRUM DEVELOPMENT\Single Sign On\registration successfu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6513689"/>
            <a:ext cx="21682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Henk\Desktop\SCRUM DEVELOPMENT\Single Sign On\taskbar icon not logged 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09089"/>
            <a:ext cx="2209800" cy="5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Henk\Desktop\SCRUM DEVELOPMENT\Single Sign On\registration successfu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21682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7544" y="3865612"/>
            <a:ext cx="374441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latin typeface="Calibri"/>
                <a:cs typeface="Calibri"/>
              </a:rPr>
              <a:t>System Tray</a:t>
            </a:r>
            <a:endParaRPr lang="en-US" sz="2000" b="1" dirty="0">
              <a:latin typeface="Calibri"/>
              <a:cs typeface="Calibri"/>
            </a:endParaRPr>
          </a:p>
          <a:p>
            <a:pPr marL="17145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2000" dirty="0" smtClean="0"/>
              <a:t>manually change settings and the </a:t>
            </a:r>
            <a:r>
              <a:rPr lang="en-US" sz="2000" dirty="0"/>
              <a:t>status of the phone</a:t>
            </a:r>
            <a:endParaRPr lang="en-US" sz="2000" b="1" i="1" dirty="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741973"/>
            <a:ext cx="842493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latin typeface="Calibri"/>
                <a:cs typeface="Calibri"/>
              </a:rPr>
              <a:t>Wake-up</a:t>
            </a:r>
          </a:p>
          <a:p>
            <a:pPr marL="17145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2000" dirty="0" smtClean="0">
                <a:latin typeface="Calibri"/>
                <a:cs typeface="Calibri"/>
              </a:rPr>
              <a:t>Automatic lock of the phone if the PC locks</a:t>
            </a:r>
          </a:p>
          <a:p>
            <a:pPr>
              <a:spcBef>
                <a:spcPts val="600"/>
              </a:spcBef>
            </a:pPr>
            <a:r>
              <a:rPr lang="en-US" sz="2000" i="1" dirty="0">
                <a:latin typeface="Calibri"/>
                <a:cs typeface="Calibri"/>
              </a:rPr>
              <a:t>	</a:t>
            </a:r>
            <a:r>
              <a:rPr lang="en-US" sz="2000" i="1" dirty="0" smtClean="0">
                <a:latin typeface="Calibri"/>
                <a:cs typeface="Calibri"/>
              </a:rPr>
              <a:t>	</a:t>
            </a:r>
            <a:r>
              <a:rPr lang="en-US" i="1" dirty="0" smtClean="0">
                <a:latin typeface="Calibri"/>
                <a:cs typeface="Calibri"/>
              </a:rPr>
              <a:t>Protect personal </a:t>
            </a:r>
            <a:r>
              <a:rPr lang="en-US" i="1" dirty="0">
                <a:latin typeface="Calibri"/>
                <a:cs typeface="Calibri"/>
              </a:rPr>
              <a:t>data like Contacts and Call </a:t>
            </a:r>
            <a:r>
              <a:rPr lang="en-US" i="1" dirty="0" smtClean="0">
                <a:latin typeface="Calibri"/>
                <a:cs typeface="Calibri"/>
              </a:rPr>
              <a:t>Log</a:t>
            </a:r>
            <a:endParaRPr lang="en-US" dirty="0">
              <a:latin typeface="Calibri"/>
              <a:cs typeface="Calibri"/>
            </a:endParaRPr>
          </a:p>
          <a:p>
            <a:pPr marL="17145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2000" dirty="0" smtClean="0">
                <a:latin typeface="Calibri"/>
                <a:cs typeface="Calibri"/>
              </a:rPr>
              <a:t>Automatic unlock of the phone when the PC is unlocked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 descr="screensh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7460"/>
            <a:ext cx="6402025" cy="1152127"/>
          </a:xfrm>
          <a:prstGeom prst="rect">
            <a:avLst/>
          </a:prstGeom>
          <a:effectLst>
            <a:glow rad="101600">
              <a:schemeClr val="bg1">
                <a:lumMod val="85000"/>
                <a:alpha val="75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575" y="3145532"/>
            <a:ext cx="4075569" cy="22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Introducing: </a:t>
            </a:r>
            <a:r>
              <a:rPr lang="en-US" dirty="0" err="1" smtClean="0"/>
              <a:t>Connecsy</a:t>
            </a:r>
            <a:r>
              <a:rPr lang="en-US" dirty="0" smtClean="0"/>
              <a:t> Enterprise</a:t>
            </a:r>
            <a:endParaRPr lang="nl-NL" dirty="0"/>
          </a:p>
        </p:txBody>
      </p:sp>
      <p:pic>
        <p:nvPicPr>
          <p:cNvPr id="2" name="Picture 1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3284"/>
            <a:ext cx="8682557" cy="4248472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4" name="Picture 3" descr="phone-card-image-400x26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41676"/>
            <a:ext cx="1512168" cy="1005592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337220"/>
            <a:ext cx="71455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Connecsy</a:t>
            </a:r>
            <a:r>
              <a:rPr lang="en-GB" dirty="0" smtClean="0"/>
              <a:t> Enterprise – Highlights		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799060"/>
            <a:ext cx="3096997" cy="2346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141" y="3153678"/>
            <a:ext cx="3011355" cy="21520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36" y="913284"/>
            <a:ext cx="554461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charset="2"/>
              <a:buChar char="ü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UC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-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Vendor Independent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spcBef>
                <a:spcPts val="1200"/>
              </a:spcBef>
              <a:buFont typeface="Wingdings" charset="2"/>
              <a:buChar char="ü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Intelligent Queues</a:t>
            </a:r>
          </a:p>
          <a:p>
            <a:pPr marL="285750" indent="-285750">
              <a:spcBef>
                <a:spcPts val="1200"/>
              </a:spcBef>
              <a:buFont typeface="Wingdings" charset="2"/>
              <a:buChar char="ü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Full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Attendant Control -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choose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and pick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spcBef>
                <a:spcPts val="1200"/>
              </a:spcBef>
              <a:buFont typeface="Wingdings" charset="2"/>
              <a:buChar char="ü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Multi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-Attendant, Centralized Queues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spcBef>
                <a:spcPts val="1200"/>
              </a:spcBef>
              <a:buFont typeface="Wingdings" charset="2"/>
              <a:buChar char="ü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UC Presence 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nformation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Multi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Vendor Telephony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Calendar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MS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Lync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ntegration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spcBef>
                <a:spcPts val="1200"/>
              </a:spcBef>
              <a:buFont typeface="Wingdings" charset="2"/>
              <a:buChar char="ü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Extended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Directory Information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5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24524</TotalTime>
  <Words>455</Words>
  <Application>Microsoft Office PowerPoint</Application>
  <PresentationFormat>On-screen Show (16:10)</PresentationFormat>
  <Paragraphs>132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Custom Design</vt:lpstr>
      <vt:lpstr>PowerPoint Presentation</vt:lpstr>
      <vt:lpstr>About Pridis</vt:lpstr>
      <vt:lpstr>Pridis main Products Portfolio</vt:lpstr>
      <vt:lpstr>Introducing: Single Sign-On</vt:lpstr>
      <vt:lpstr>Single Sign-On: Architecture </vt:lpstr>
      <vt:lpstr>Single Sign-On: How does it work? </vt:lpstr>
      <vt:lpstr>Single Sign-On – Additional Features </vt:lpstr>
      <vt:lpstr>Introducing: Connecsy Enterprise</vt:lpstr>
      <vt:lpstr>Connecsy Enterprise – Highlights  </vt:lpstr>
      <vt:lpstr>Connecsy Enterprise – User Interface </vt:lpstr>
      <vt:lpstr>Connecsy Enterprise Architecture</vt:lpstr>
      <vt:lpstr>PowerPoint Presentation</vt:lpstr>
    </vt:vector>
  </TitlesOfParts>
  <Company>van Oostveen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Pridis</dc:title>
  <dc:creator>Marco Cornet</dc:creator>
  <cp:lastModifiedBy>Hessel Swartjes</cp:lastModifiedBy>
  <cp:revision>598</cp:revision>
  <cp:lastPrinted>2012-03-14T13:28:48Z</cp:lastPrinted>
  <dcterms:created xsi:type="dcterms:W3CDTF">2007-05-27T08:56:18Z</dcterms:created>
  <dcterms:modified xsi:type="dcterms:W3CDTF">2013-11-12T12:39:44Z</dcterms:modified>
</cp:coreProperties>
</file>