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4097" r:id="rId3"/>
    <p:sldMasterId id="2147484101" r:id="rId4"/>
    <p:sldMasterId id="2147484132" r:id="rId5"/>
  </p:sldMasterIdLst>
  <p:notesMasterIdLst>
    <p:notesMasterId r:id="rId47"/>
  </p:notesMasterIdLst>
  <p:handoutMasterIdLst>
    <p:handoutMasterId r:id="rId48"/>
  </p:handoutMasterIdLst>
  <p:sldIdLst>
    <p:sldId id="652" r:id="rId6"/>
    <p:sldId id="896" r:id="rId7"/>
    <p:sldId id="932" r:id="rId8"/>
    <p:sldId id="893" r:id="rId9"/>
    <p:sldId id="903" r:id="rId10"/>
    <p:sldId id="924" r:id="rId11"/>
    <p:sldId id="925" r:id="rId12"/>
    <p:sldId id="933" r:id="rId13"/>
    <p:sldId id="944" r:id="rId14"/>
    <p:sldId id="945" r:id="rId15"/>
    <p:sldId id="934" r:id="rId16"/>
    <p:sldId id="904" r:id="rId17"/>
    <p:sldId id="905" r:id="rId18"/>
    <p:sldId id="935" r:id="rId19"/>
    <p:sldId id="895" r:id="rId20"/>
    <p:sldId id="909" r:id="rId21"/>
    <p:sldId id="910" r:id="rId22"/>
    <p:sldId id="911" r:id="rId23"/>
    <p:sldId id="940" r:id="rId24"/>
    <p:sldId id="942" r:id="rId25"/>
    <p:sldId id="890" r:id="rId26"/>
    <p:sldId id="917" r:id="rId27"/>
    <p:sldId id="943" r:id="rId28"/>
    <p:sldId id="936" r:id="rId29"/>
    <p:sldId id="891" r:id="rId30"/>
    <p:sldId id="916" r:id="rId31"/>
    <p:sldId id="947" r:id="rId32"/>
    <p:sldId id="946" r:id="rId33"/>
    <p:sldId id="937" r:id="rId34"/>
    <p:sldId id="899" r:id="rId35"/>
    <p:sldId id="915" r:id="rId36"/>
    <p:sldId id="938" r:id="rId37"/>
    <p:sldId id="919" r:id="rId38"/>
    <p:sldId id="926" r:id="rId39"/>
    <p:sldId id="929" r:id="rId40"/>
    <p:sldId id="930" r:id="rId41"/>
    <p:sldId id="931" r:id="rId42"/>
    <p:sldId id="939" r:id="rId43"/>
    <p:sldId id="894" r:id="rId44"/>
    <p:sldId id="885" r:id="rId45"/>
    <p:sldId id="902" r:id="rId46"/>
  </p:sldIdLst>
  <p:sldSz cx="9144000" cy="5143500" type="screen16x9"/>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bschnitt" id="{C3C34DC3-FD9B-4DD1-A8AB-CA33EFAA3709}">
          <p14:sldIdLst>
            <p14:sldId id="652"/>
            <p14:sldId id="896"/>
            <p14:sldId id="932"/>
            <p14:sldId id="893"/>
            <p14:sldId id="903"/>
            <p14:sldId id="924"/>
            <p14:sldId id="925"/>
            <p14:sldId id="933"/>
            <p14:sldId id="944"/>
            <p14:sldId id="945"/>
            <p14:sldId id="934"/>
            <p14:sldId id="904"/>
            <p14:sldId id="905"/>
            <p14:sldId id="935"/>
            <p14:sldId id="895"/>
            <p14:sldId id="909"/>
            <p14:sldId id="910"/>
            <p14:sldId id="911"/>
            <p14:sldId id="940"/>
            <p14:sldId id="942"/>
            <p14:sldId id="890"/>
            <p14:sldId id="917"/>
            <p14:sldId id="943"/>
            <p14:sldId id="936"/>
            <p14:sldId id="891"/>
            <p14:sldId id="916"/>
            <p14:sldId id="947"/>
            <p14:sldId id="946"/>
            <p14:sldId id="937"/>
            <p14:sldId id="899"/>
            <p14:sldId id="915"/>
            <p14:sldId id="938"/>
            <p14:sldId id="919"/>
            <p14:sldId id="926"/>
            <p14:sldId id="929"/>
            <p14:sldId id="930"/>
            <p14:sldId id="931"/>
            <p14:sldId id="939"/>
            <p14:sldId id="894"/>
            <p14:sldId id="885"/>
            <p14:sldId id="902"/>
          </p14:sldIdLst>
        </p14:section>
      </p14:sectionLst>
    </p:ext>
    <p:ext uri="{EFAFB233-063F-42B5-8137-9DF3F51BA10A}">
      <p15:sldGuideLst xmlns:p15="http://schemas.microsoft.com/office/powerpoint/2012/main">
        <p15:guide id="1" orient="horz" pos="2928">
          <p15:clr>
            <a:srgbClr val="A4A3A4"/>
          </p15:clr>
        </p15:guide>
        <p15:guide id="2" orient="horz" pos="1447">
          <p15:clr>
            <a:srgbClr val="A4A3A4"/>
          </p15:clr>
        </p15:guide>
        <p15:guide id="3" orient="horz" pos="906">
          <p15:clr>
            <a:srgbClr val="A4A3A4"/>
          </p15:clr>
        </p15:guide>
        <p15:guide id="4" pos="297">
          <p15:clr>
            <a:srgbClr val="A4A3A4"/>
          </p15:clr>
        </p15:guide>
        <p15:guide id="5" pos="486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CC33"/>
    <a:srgbClr val="66FF33"/>
    <a:srgbClr val="99FF66"/>
    <a:srgbClr val="88C540"/>
    <a:srgbClr val="CFE8B3"/>
    <a:srgbClr val="697686"/>
    <a:srgbClr val="487034"/>
    <a:srgbClr val="C4C00E"/>
    <a:srgbClr val="A0B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82" autoAdjust="0"/>
    <p:restoredTop sz="96265" autoAdjust="0"/>
  </p:normalViewPr>
  <p:slideViewPr>
    <p:cSldViewPr snapToGrid="0">
      <p:cViewPr varScale="1">
        <p:scale>
          <a:sx n="122" d="100"/>
          <a:sy n="122" d="100"/>
        </p:scale>
        <p:origin x="108" y="438"/>
      </p:cViewPr>
      <p:guideLst>
        <p:guide orient="horz" pos="2928"/>
        <p:guide orient="horz" pos="1447"/>
        <p:guide orient="horz" pos="906"/>
        <p:guide pos="297"/>
        <p:guide pos="48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8" d="100"/>
          <a:sy n="88" d="100"/>
        </p:scale>
        <p:origin x="-3546" y="-11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ftr" sz="quarter" idx="2"/>
          </p:nvPr>
        </p:nvSpPr>
        <p:spPr bwMode="auto">
          <a:xfrm>
            <a:off x="0"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900"/>
            </a:lvl1pPr>
          </a:lstStyle>
          <a:p>
            <a:endParaRPr lang="en-US"/>
          </a:p>
        </p:txBody>
      </p:sp>
      <p:sp>
        <p:nvSpPr>
          <p:cNvPr id="98309" name="Rectangle 5"/>
          <p:cNvSpPr>
            <a:spLocks noGrp="1" noChangeArrowheads="1"/>
          </p:cNvSpPr>
          <p:nvPr>
            <p:ph type="sldNum" sz="quarter" idx="3"/>
          </p:nvPr>
        </p:nvSpPr>
        <p:spPr bwMode="auto">
          <a:xfrm>
            <a:off x="4021088"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900"/>
            </a:lvl1pPr>
          </a:lstStyle>
          <a:p>
            <a:fld id="{FBB91E30-424B-42F8-814B-C664A99FC0DB}" type="slidenum">
              <a:rPr lang="en-US"/>
              <a:pPr/>
              <a:t>‹Nr.›</a:t>
            </a:fld>
            <a:endParaRPr lang="en-US"/>
          </a:p>
        </p:txBody>
      </p:sp>
      <p:pic>
        <p:nvPicPr>
          <p:cNvPr id="98310" name="Picture 6" descr="unify_pos_gradient_rgb_LNCrop"/>
          <p:cNvPicPr>
            <a:picLocks noChangeAspect="1" noChangeArrowheads="1"/>
          </p:cNvPicPr>
          <p:nvPr/>
        </p:nvPicPr>
        <p:blipFill>
          <a:blip r:embed="rId2" cstate="print"/>
          <a:srcRect/>
          <a:stretch>
            <a:fillRect/>
          </a:stretch>
        </p:blipFill>
        <p:spPr bwMode="auto">
          <a:xfrm>
            <a:off x="140199" y="157378"/>
            <a:ext cx="1084615" cy="279218"/>
          </a:xfrm>
          <a:prstGeom prst="rect">
            <a:avLst/>
          </a:prstGeom>
          <a:noFill/>
        </p:spPr>
      </p:pic>
    </p:spTree>
    <p:extLst>
      <p:ext uri="{BB962C8B-B14F-4D97-AF65-F5344CB8AC3E}">
        <p14:creationId xmlns:p14="http://schemas.microsoft.com/office/powerpoint/2010/main" val="3812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10239" y="4861781"/>
            <a:ext cx="5678824" cy="46045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ftr" sz="quarter" idx="4"/>
          </p:nvPr>
        </p:nvSpPr>
        <p:spPr bwMode="auto">
          <a:xfrm>
            <a:off x="0"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900"/>
            </a:lvl1pPr>
          </a:lstStyle>
          <a:p>
            <a:endParaRPr lang="en-US"/>
          </a:p>
        </p:txBody>
      </p:sp>
      <p:sp>
        <p:nvSpPr>
          <p:cNvPr id="3079" name="Rectangle 7"/>
          <p:cNvSpPr>
            <a:spLocks noGrp="1" noChangeArrowheads="1"/>
          </p:cNvSpPr>
          <p:nvPr>
            <p:ph type="sldNum" sz="quarter" idx="5"/>
          </p:nvPr>
        </p:nvSpPr>
        <p:spPr bwMode="auto">
          <a:xfrm>
            <a:off x="4021088"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900"/>
            </a:lvl1pPr>
          </a:lstStyle>
          <a:p>
            <a:fld id="{2DA8682B-C794-4E9C-860B-5F57F513F5FB}" type="slidenum">
              <a:rPr lang="en-US"/>
              <a:pPr/>
              <a:t>‹Nr.›</a:t>
            </a:fld>
            <a:endParaRPr lang="en-US"/>
          </a:p>
        </p:txBody>
      </p:sp>
    </p:spTree>
    <p:extLst>
      <p:ext uri="{BB962C8B-B14F-4D97-AF65-F5344CB8AC3E}">
        <p14:creationId xmlns:p14="http://schemas.microsoft.com/office/powerpoint/2010/main" val="4278141761"/>
      </p:ext>
    </p:extLst>
  </p:cSld>
  <p:clrMap bg1="lt1" tx1="dk1" bg2="lt2" tx2="dk2" accent1="accent1" accent2="accent2" accent3="accent3" accent4="accent4" accent5="accent5" accent6="accent6" hlink="hlink" folHlink="folHlink"/>
  <p:notesStyle>
    <a:lvl1pPr marL="112713" indent="-112713" algn="l" rtl="0" fontAlgn="base">
      <a:spcBef>
        <a:spcPct val="30000"/>
      </a:spcBef>
      <a:spcAft>
        <a:spcPct val="0"/>
      </a:spcAft>
      <a:buChar char="•"/>
      <a:defRPr sz="1200" kern="1200">
        <a:solidFill>
          <a:schemeClr val="tx1"/>
        </a:solidFill>
        <a:latin typeface="Arial" charset="0"/>
        <a:ea typeface="+mn-ea"/>
        <a:cs typeface="Arial" charset="0"/>
      </a:defRPr>
    </a:lvl1pPr>
    <a:lvl2pPr marL="246063" indent="-117475" algn="l" rtl="0" fontAlgn="base">
      <a:spcBef>
        <a:spcPct val="30000"/>
      </a:spcBef>
      <a:spcAft>
        <a:spcPct val="0"/>
      </a:spcAft>
      <a:buChar char="•"/>
      <a:defRPr sz="900" kern="1200">
        <a:solidFill>
          <a:schemeClr val="tx1"/>
        </a:solidFill>
        <a:latin typeface="Arial" charset="0"/>
        <a:ea typeface="+mn-ea"/>
        <a:cs typeface="Arial" charset="0"/>
      </a:defRPr>
    </a:lvl2pPr>
    <a:lvl3pPr marL="473075" indent="-112713" algn="l" rtl="0" fontAlgn="base">
      <a:spcBef>
        <a:spcPct val="30000"/>
      </a:spcBef>
      <a:spcAft>
        <a:spcPct val="0"/>
      </a:spcAft>
      <a:buFont typeface="Calibri" pitchFamily="34" charset="0"/>
      <a:buChar char="–"/>
      <a:defRPr sz="9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4952ADC-E360-4B58-AE19-DE88E73749BD}" type="slidenum">
              <a:rPr lang="en-US">
                <a:solidFill>
                  <a:prstClr val="black"/>
                </a:solidFill>
              </a:rPr>
              <a:pPr/>
              <a:t>1</a:t>
            </a:fld>
            <a:endParaRPr lang="en-US">
              <a:solidFill>
                <a:prstClr val="black"/>
              </a:solidFill>
            </a:endParaRPr>
          </a:p>
        </p:txBody>
      </p:sp>
      <p:sp>
        <p:nvSpPr>
          <p:cNvPr id="22530" name="Rectangle 2"/>
          <p:cNvSpPr>
            <a:spLocks noGrp="1" noRot="1" noChangeAspect="1" noChangeArrowheads="1" noTextEdit="1"/>
          </p:cNvSpPr>
          <p:nvPr>
            <p:ph type="sldImg"/>
          </p:nvPr>
        </p:nvSpPr>
        <p:spPr>
          <a:xfrm>
            <a:off x="138113" y="768350"/>
            <a:ext cx="6823075" cy="3838575"/>
          </a:xfrm>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38</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203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914400" rtl="0" eaLnBrk="1" fontAlgn="base" latinLnBrk="0" hangingPunct="1">
              <a:lnSpc>
                <a:spcPct val="100000"/>
              </a:lnSpc>
              <a:spcBef>
                <a:spcPct val="30000"/>
              </a:spcBef>
              <a:spcAft>
                <a:spcPct val="0"/>
              </a:spcAft>
              <a:buClrTx/>
              <a:buSzTx/>
              <a:buFont typeface="Arial"/>
              <a:buChar char="•"/>
              <a:tabLst/>
              <a:defRPr/>
            </a:pPr>
            <a:r>
              <a:rPr lang="en-US" baseline="0" dirty="0"/>
              <a:t>We want to ensure you</a:t>
            </a:r>
            <a:r>
              <a:rPr lang="en-US" dirty="0"/>
              <a:t> </a:t>
            </a:r>
            <a:r>
              <a:rPr lang="en-US" baseline="0" dirty="0"/>
              <a:t>have all the support you need to be successful with the introduction of Software Support V2</a:t>
            </a:r>
            <a:endParaRPr lang="en-US" dirty="0"/>
          </a:p>
          <a:p>
            <a:pPr marL="112713" indent="-112713">
              <a:buFont typeface="Arial"/>
              <a:buChar char="•"/>
            </a:pPr>
            <a:r>
              <a:rPr lang="en-US" dirty="0"/>
              <a:t>To get there, your Unify Channel Managers are ready to help </a:t>
            </a:r>
            <a:r>
              <a:rPr lang="en-US" baseline="0" dirty="0"/>
              <a:t>answer your questions.</a:t>
            </a:r>
          </a:p>
        </p:txBody>
      </p:sp>
      <p:sp>
        <p:nvSpPr>
          <p:cNvPr id="4" name="Slide Number Placeholder 3"/>
          <p:cNvSpPr>
            <a:spLocks noGrp="1"/>
          </p:cNvSpPr>
          <p:nvPr>
            <p:ph type="sldNum" sz="quarter" idx="10"/>
          </p:nvPr>
        </p:nvSpPr>
        <p:spPr/>
        <p:txBody>
          <a:bodyPr/>
          <a:lstStyle/>
          <a:p>
            <a:fld id="{2DA8682B-C794-4E9C-860B-5F57F513F5F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3535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24952ADC-E360-4B58-AE19-DE88E73749B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41</a:t>
            </a:fld>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530" name="Rectangle 2"/>
          <p:cNvSpPr>
            <a:spLocks noGrp="1" noRot="1" noChangeAspect="1" noChangeArrowheads="1" noTextEdit="1"/>
          </p:cNvSpPr>
          <p:nvPr>
            <p:ph type="sldImg"/>
          </p:nvPr>
        </p:nvSpPr>
        <p:spPr>
          <a:xfrm>
            <a:off x="138113" y="768350"/>
            <a:ext cx="6823075" cy="3838575"/>
          </a:xfrm>
          <a:ln/>
        </p:spPr>
      </p:sp>
      <p:sp>
        <p:nvSpPr>
          <p:cNvPr id="22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798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2</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777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3</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848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8</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316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11</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047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14</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4248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24</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0848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29</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4309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1749E2-B7C5-4428-B367-80BCFE0072DE}" type="slidenum">
              <a:rPr lang="en-US">
                <a:solidFill>
                  <a:prstClr val="black"/>
                </a:solidFill>
              </a:rPr>
              <a:pPr/>
              <a:t>32</a:t>
            </a:fld>
            <a:endParaRPr lang="en-US" dirty="0">
              <a:solidFill>
                <a:prstClr val="black"/>
              </a:solidFill>
            </a:endParaRPr>
          </a:p>
        </p:txBody>
      </p:sp>
      <p:sp>
        <p:nvSpPr>
          <p:cNvPr id="6146" name="Rectangle 2"/>
          <p:cNvSpPr>
            <a:spLocks noGrp="1" noRot="1" noChangeAspect="1" noChangeArrowheads="1" noTextEdit="1"/>
          </p:cNvSpPr>
          <p:nvPr>
            <p:ph type="sldImg"/>
          </p:nvPr>
        </p:nvSpPr>
        <p:spPr>
          <a:xfrm>
            <a:off x="138113" y="768350"/>
            <a:ext cx="6823075" cy="3838575"/>
          </a:xfrm>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5785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4" y="760891"/>
            <a:ext cx="7910511" cy="2577703"/>
          </a:xfrm>
        </p:spPr>
        <p:txBody>
          <a:bodyPr/>
          <a:lstStyle>
            <a:lvl1pPr>
              <a:defRPr sz="5500"/>
            </a:lvl1pPr>
          </a:lstStyle>
          <a:p>
            <a:r>
              <a:rPr lang="en-US" dirty="0"/>
              <a:t>Click to edit Master title style</a:t>
            </a:r>
          </a:p>
        </p:txBody>
      </p:sp>
      <p:sp>
        <p:nvSpPr>
          <p:cNvPr id="14339" name="Rectangle 3"/>
          <p:cNvSpPr>
            <a:spLocks noGrp="1" noChangeArrowheads="1"/>
          </p:cNvSpPr>
          <p:nvPr>
            <p:ph type="subTitle" idx="1"/>
          </p:nvPr>
        </p:nvSpPr>
        <p:spPr>
          <a:xfrm>
            <a:off x="640827" y="3681414"/>
            <a:ext cx="6764337" cy="417910"/>
          </a:xfrm>
        </p:spPr>
        <p:txBody>
          <a:bodyPr anchor="b"/>
          <a:lstStyle>
            <a:lvl1pPr marL="0" indent="0">
              <a:spcBef>
                <a:spcPct val="20000"/>
              </a:spcBef>
              <a:buFontTx/>
              <a:buNone/>
              <a:defRPr sz="2000">
                <a:solidFill>
                  <a:schemeClr val="bg1"/>
                </a:solidFill>
              </a:defRPr>
            </a:lvl1pPr>
          </a:lstStyle>
          <a:p>
            <a:r>
              <a:rPr lang="en-US" dirty="0"/>
              <a:t>Click to edit Master subtitle style</a:t>
            </a:r>
          </a:p>
        </p:txBody>
      </p:sp>
      <p:pic>
        <p:nvPicPr>
          <p:cNvPr id="14355" name="Picture 5" descr="heritage-line-neg.png"/>
          <p:cNvPicPr>
            <a:picLocks noChangeAspect="1"/>
          </p:cNvPicPr>
          <p:nvPr userDrawn="1"/>
        </p:nvPicPr>
        <p:blipFill>
          <a:blip r:embed="rId2" cstate="print"/>
          <a:srcRect/>
          <a:stretch>
            <a:fillRect/>
          </a:stretch>
        </p:blipFill>
        <p:spPr bwMode="invGray">
          <a:xfrm>
            <a:off x="2339332" y="4714958"/>
            <a:ext cx="1414272" cy="180467"/>
          </a:xfrm>
          <a:prstGeom prst="rect">
            <a:avLst/>
          </a:prstGeom>
          <a:noFill/>
          <a:ln w="9525">
            <a:noFill/>
            <a:miter lim="800000"/>
            <a:headEnd/>
            <a:tailEnd/>
          </a:ln>
        </p:spPr>
      </p:pic>
      <p:sp>
        <p:nvSpPr>
          <p:cNvPr id="9" name="Slide Number Placeholder 4"/>
          <p:cNvSpPr>
            <a:spLocks noGrp="1"/>
          </p:cNvSpPr>
          <p:nvPr>
            <p:ph type="sldNum" sz="quarter" idx="11"/>
          </p:nvPr>
        </p:nvSpPr>
        <p:spPr>
          <a:xfrm>
            <a:off x="8545828" y="4857831"/>
            <a:ext cx="234696" cy="157163"/>
          </a:xfrm>
        </p:spPr>
        <p:txBody>
          <a:bodyPr/>
          <a:lstStyle>
            <a:lvl1pPr>
              <a:defRPr>
                <a:solidFill>
                  <a:srgbClr val="7C7B7F"/>
                </a:solidFill>
              </a:defRPr>
            </a:lvl1pPr>
          </a:lstStyle>
          <a:p>
            <a:fld id="{5AD5EBDB-97EB-4E5D-ACC2-20BDC24910C3}" type="slidenum">
              <a:rPr lang="en-US" smtClean="0"/>
              <a:pPr/>
              <a:t>‹Nr.›</a:t>
            </a:fld>
            <a:endParaRPr lang="en-US" dirty="0"/>
          </a:p>
        </p:txBody>
      </p:sp>
      <p:sp>
        <p:nvSpPr>
          <p:cNvPr id="10"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bg2"/>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49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54050" y="4854179"/>
            <a:ext cx="5073650" cy="160734"/>
          </a:xfrm>
          <a:prstGeom prst="rect">
            <a:avLst/>
          </a:prstGeom>
        </p:spPr>
        <p:txBody>
          <a:bodyPr/>
          <a:lstStyle>
            <a:lvl1pPr>
              <a:defRPr sz="800">
                <a:solidFill>
                  <a:schemeClr val="tx1"/>
                </a:solidFill>
              </a:defRPr>
            </a:lvl1pPr>
          </a:lstStyle>
          <a:p>
            <a:r>
              <a:rPr lang="en-US">
                <a:solidFill>
                  <a:srgbClr val="FFFFFF"/>
                </a:solidFill>
              </a:rPr>
              <a:t>Copyright © Unify Software &amp; Solutions GmbH &amp; Co. KG 2016. All rights reserved.</a:t>
            </a:r>
            <a:endParaRPr lang="en-US" dirty="0">
              <a:solidFill>
                <a:srgbClr val="FFFFFF"/>
              </a:solidFill>
            </a:endParaRPr>
          </a:p>
        </p:txBody>
      </p:sp>
      <p:sp>
        <p:nvSpPr>
          <p:cNvPr id="4" name="Slide Number Placeholder 3"/>
          <p:cNvSpPr>
            <a:spLocks noGrp="1"/>
          </p:cNvSpPr>
          <p:nvPr>
            <p:ph type="sldNum" sz="quarter" idx="11"/>
          </p:nvPr>
        </p:nvSpPr>
        <p:spPr>
          <a:xfrm>
            <a:off x="7010400" y="4857867"/>
            <a:ext cx="1676400" cy="157163"/>
          </a:xfrm>
          <a:prstGeom prst="rect">
            <a:avLst/>
          </a:prstGeom>
        </p:spPr>
        <p:txBody>
          <a:bodyPr/>
          <a:lstStyle>
            <a:lvl1pPr>
              <a:defRPr sz="1200">
                <a:solidFill>
                  <a:schemeClr val="tx1"/>
                </a:solidFill>
              </a:defRPr>
            </a:lvl1pPr>
          </a:lstStyle>
          <a:p>
            <a:fld id="{86141BCE-8C3D-4B61-B193-DF215D67D0A3}" type="slidenum">
              <a:rPr lang="en-US" smtClean="0">
                <a:solidFill>
                  <a:srgbClr val="FFFFFF"/>
                </a:solidFill>
              </a:rPr>
              <a:pPr/>
              <a:t>‹Nr.›</a:t>
            </a:fld>
            <a:endParaRPr lang="en-US" dirty="0">
              <a:solidFill>
                <a:srgbClr val="FFFFFF"/>
              </a:solidFill>
            </a:endParaRPr>
          </a:p>
        </p:txBody>
      </p:sp>
      <p:pic>
        <p:nvPicPr>
          <p:cNvPr id="5" name="Picture 4" descr="column-graphic-alone_cmyk-c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6467"/>
            <a:ext cx="298844" cy="1483783"/>
          </a:xfrm>
          <a:prstGeom prst="rect">
            <a:avLst/>
          </a:prstGeom>
        </p:spPr>
      </p:pic>
      <p:sp>
        <p:nvSpPr>
          <p:cNvPr id="6" name="Rectangle 5"/>
          <p:cNvSpPr/>
          <p:nvPr userDrawn="1"/>
        </p:nvSpPr>
        <p:spPr>
          <a:xfrm>
            <a:off x="0" y="212651"/>
            <a:ext cx="797442" cy="88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893763" y="733424"/>
            <a:ext cx="7315200" cy="2243691"/>
          </a:xfrm>
          <a:prstGeom prst="rect">
            <a:avLst/>
          </a:prstGeom>
        </p:spPr>
        <p:txBody>
          <a:bodyPr/>
          <a:lstStyle>
            <a:lvl1pPr marL="0" indent="0">
              <a:buNone/>
              <a:defRPr sz="4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935049" y="3508129"/>
            <a:ext cx="7305675" cy="734274"/>
          </a:xfrm>
          <a:prstGeom prst="rect">
            <a:avLst/>
          </a:prstGeom>
        </p:spPr>
        <p:txBody>
          <a:bodyPr/>
          <a:lstStyle>
            <a:lvl1pPr marL="0" indent="0">
              <a:buNone/>
              <a:defRPr sz="24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59096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02628"/>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4" y="760927"/>
            <a:ext cx="7910511" cy="2577703"/>
          </a:xfrm>
          <a:prstGeom prst="rect">
            <a:avLst/>
          </a:prstGeom>
        </p:spPr>
        <p:txBody>
          <a:bodyPr lIns="0" anchor="ctr"/>
          <a:lstStyle>
            <a:lvl1pPr>
              <a:defRPr sz="5500"/>
            </a:lvl1pPr>
          </a:lstStyle>
          <a:p>
            <a:r>
              <a:rPr lang="en-US" dirty="0"/>
              <a:t>Click to edit Master title style</a:t>
            </a:r>
          </a:p>
        </p:txBody>
      </p:sp>
      <p:sp>
        <p:nvSpPr>
          <p:cNvPr id="14339" name="Rectangle 3"/>
          <p:cNvSpPr>
            <a:spLocks noGrp="1" noChangeArrowheads="1"/>
          </p:cNvSpPr>
          <p:nvPr>
            <p:ph type="subTitle" idx="1"/>
          </p:nvPr>
        </p:nvSpPr>
        <p:spPr>
          <a:xfrm>
            <a:off x="640827" y="3681414"/>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pic>
        <p:nvPicPr>
          <p:cNvPr id="14354" name="Picture 4" descr="harmony-bar.png"/>
          <p:cNvPicPr>
            <a:picLocks noChangeAspect="1"/>
          </p:cNvPicPr>
          <p:nvPr userDrawn="1"/>
        </p:nvPicPr>
        <p:blipFill>
          <a:blip r:embed="rId2" cstate="print"/>
          <a:srcRect/>
          <a:stretch>
            <a:fillRect/>
          </a:stretch>
        </p:blipFill>
        <p:spPr bwMode="auto">
          <a:xfrm>
            <a:off x="7419987" y="4635106"/>
            <a:ext cx="1054683" cy="269318"/>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76467"/>
            <a:ext cx="298844" cy="1483783"/>
          </a:xfrm>
          <a:prstGeom prst="rect">
            <a:avLst/>
          </a:prstGeom>
        </p:spPr>
      </p:pic>
      <p:pic>
        <p:nvPicPr>
          <p:cNvPr id="11" name="Picture 2" descr="IXXXX_rev_gradient_rgb.png"/>
          <p:cNvPicPr>
            <a:picLocks noChangeAspect="1"/>
          </p:cNvPicPr>
          <p:nvPr userDrawn="1"/>
        </p:nvPicPr>
        <p:blipFill>
          <a:blip r:embed="rId4" cstate="print"/>
          <a:srcRect/>
          <a:stretch>
            <a:fillRect/>
          </a:stretch>
        </p:blipFill>
        <p:spPr bwMode="invGray">
          <a:xfrm>
            <a:off x="645583" y="4610100"/>
            <a:ext cx="1148334" cy="271018"/>
          </a:xfrm>
          <a:prstGeom prst="rect">
            <a:avLst/>
          </a:prstGeom>
          <a:noFill/>
          <a:ln w="9525">
            <a:noFill/>
            <a:miter lim="800000"/>
            <a:headEnd/>
            <a:tailEnd/>
          </a:ln>
        </p:spPr>
      </p:pic>
    </p:spTree>
    <p:extLst>
      <p:ext uri="{BB962C8B-B14F-4D97-AF65-F5344CB8AC3E}">
        <p14:creationId xmlns:p14="http://schemas.microsoft.com/office/powerpoint/2010/main" val="78037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09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02628"/>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2" y="760810"/>
            <a:ext cx="7910511" cy="2577703"/>
          </a:xfrm>
          <a:prstGeom prst="rect">
            <a:avLst/>
          </a:prstGeom>
        </p:spPr>
        <p:txBody>
          <a:bodyPr lIns="0" anchor="ctr"/>
          <a:lstStyle>
            <a:lvl1pPr>
              <a:defRPr sz="5500"/>
            </a:lvl1pPr>
          </a:lstStyle>
          <a:p>
            <a:r>
              <a:rPr lang="en-US" dirty="0"/>
              <a:t>Click to edit Master title style</a:t>
            </a:r>
          </a:p>
        </p:txBody>
      </p:sp>
      <p:sp>
        <p:nvSpPr>
          <p:cNvPr id="14339" name="Rectangle 3"/>
          <p:cNvSpPr>
            <a:spLocks noGrp="1" noChangeArrowheads="1"/>
          </p:cNvSpPr>
          <p:nvPr>
            <p:ph type="subTitle" idx="1"/>
          </p:nvPr>
        </p:nvSpPr>
        <p:spPr>
          <a:xfrm>
            <a:off x="640822" y="3681413"/>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pic>
        <p:nvPicPr>
          <p:cNvPr id="14354" name="Picture 4" descr="harmony-bar.png"/>
          <p:cNvPicPr>
            <a:picLocks noChangeAspect="1"/>
          </p:cNvPicPr>
          <p:nvPr userDrawn="1"/>
        </p:nvPicPr>
        <p:blipFill>
          <a:blip r:embed="rId2" cstate="print"/>
          <a:srcRect/>
          <a:stretch>
            <a:fillRect/>
          </a:stretch>
        </p:blipFill>
        <p:spPr bwMode="auto">
          <a:xfrm>
            <a:off x="7419976" y="4635104"/>
            <a:ext cx="1054683" cy="269318"/>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76350"/>
            <a:ext cx="298844" cy="1483783"/>
          </a:xfrm>
          <a:prstGeom prst="rect">
            <a:avLst/>
          </a:prstGeom>
        </p:spPr>
      </p:pic>
      <p:pic>
        <p:nvPicPr>
          <p:cNvPr id="11" name="Picture 2" descr="IXXXX_rev_gradient_rgb.png"/>
          <p:cNvPicPr>
            <a:picLocks noChangeAspect="1"/>
          </p:cNvPicPr>
          <p:nvPr userDrawn="1"/>
        </p:nvPicPr>
        <p:blipFill>
          <a:blip r:embed="rId4" cstate="print"/>
          <a:srcRect/>
          <a:stretch>
            <a:fillRect/>
          </a:stretch>
        </p:blipFill>
        <p:spPr bwMode="invGray">
          <a:xfrm>
            <a:off x="645583" y="4610100"/>
            <a:ext cx="1148334" cy="271018"/>
          </a:xfrm>
          <a:prstGeom prst="rect">
            <a:avLst/>
          </a:prstGeom>
          <a:noFill/>
          <a:ln w="9525">
            <a:noFill/>
            <a:miter lim="800000"/>
            <a:headEnd/>
            <a:tailEnd/>
          </a:ln>
        </p:spPr>
      </p:pic>
    </p:spTree>
    <p:extLst>
      <p:ext uri="{BB962C8B-B14F-4D97-AF65-F5344CB8AC3E}">
        <p14:creationId xmlns:p14="http://schemas.microsoft.com/office/powerpoint/2010/main" val="59192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Slide">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640822" y="586185"/>
            <a:ext cx="7910511" cy="2926954"/>
          </a:xfrm>
          <a:prstGeom prst="rect">
            <a:avLst/>
          </a:prstGeom>
        </p:spPr>
        <p:txBody>
          <a:bodyPr lIns="0" anchor="ctr"/>
          <a:lstStyle>
            <a:lvl1pPr>
              <a:defRPr sz="3200"/>
            </a:lvl1pPr>
          </a:lstStyle>
          <a:p>
            <a:r>
              <a:rPr lang="en-US" sz="3200" dirty="0"/>
              <a:t>Quotation/key point (Arial 32 </a:t>
            </a:r>
            <a:r>
              <a:rPr lang="en-US" sz="3200" dirty="0" err="1"/>
              <a:t>pt</a:t>
            </a:r>
            <a:r>
              <a:rPr lang="en-US" sz="3200" dirty="0"/>
              <a:t>). </a:t>
            </a:r>
            <a:r>
              <a:rPr lang="fr-FR" sz="3200" dirty="0"/>
              <a:t>Duis </a:t>
            </a:r>
            <a:r>
              <a:rPr lang="fr-FR" sz="3200" dirty="0" err="1"/>
              <a:t>autem</a:t>
            </a:r>
            <a:r>
              <a:rPr lang="fr-FR" sz="3200" dirty="0"/>
              <a:t> </a:t>
            </a:r>
            <a:r>
              <a:rPr lang="fr-FR" sz="3200" dirty="0" err="1"/>
              <a:t>vel</a:t>
            </a:r>
            <a:r>
              <a:rPr lang="fr-FR" sz="3200" dirty="0"/>
              <a:t> </a:t>
            </a:r>
            <a:r>
              <a:rPr lang="fr-FR" sz="3200" dirty="0" err="1"/>
              <a:t>eum</a:t>
            </a:r>
            <a:r>
              <a:rPr lang="fr-FR" sz="3200" dirty="0"/>
              <a:t> </a:t>
            </a:r>
            <a:r>
              <a:rPr lang="fr-FR" sz="3200" dirty="0" err="1"/>
              <a:t>iriure</a:t>
            </a:r>
            <a:r>
              <a:rPr lang="fr-FR" sz="3200" dirty="0"/>
              <a:t> </a:t>
            </a:r>
            <a:r>
              <a:rPr lang="fr-FR" sz="3200" dirty="0" err="1"/>
              <a:t>dolor</a:t>
            </a:r>
            <a:r>
              <a:rPr lang="fr-FR" sz="3200" dirty="0"/>
              <a:t> in </a:t>
            </a:r>
            <a:r>
              <a:rPr lang="fr-FR" sz="3200" dirty="0" err="1"/>
              <a:t>hendrerit</a:t>
            </a:r>
            <a:r>
              <a:rPr lang="fr-FR" sz="3200" dirty="0"/>
              <a:t> in </a:t>
            </a:r>
            <a:r>
              <a:rPr lang="fr-FR" sz="3200" dirty="0" err="1"/>
              <a:t>facilisi</a:t>
            </a:r>
            <a:r>
              <a:rPr lang="fr-FR" sz="3200" dirty="0"/>
              <a:t> </a:t>
            </a:r>
            <a:r>
              <a:rPr lang="fr-FR" sz="3200" dirty="0" err="1"/>
              <a:t>volutpat</a:t>
            </a:r>
            <a:r>
              <a:rPr lang="fr-FR" sz="3200" dirty="0"/>
              <a:t>. </a:t>
            </a:r>
            <a:r>
              <a:rPr lang="fr-FR" dirty="0" err="1"/>
              <a:t>Eum</a:t>
            </a:r>
            <a:r>
              <a:rPr lang="fr-FR" dirty="0"/>
              <a:t> </a:t>
            </a:r>
            <a:r>
              <a:rPr lang="fr-FR" dirty="0" err="1"/>
              <a:t>iriure</a:t>
            </a:r>
            <a:r>
              <a:rPr lang="fr-FR" dirty="0"/>
              <a:t> </a:t>
            </a:r>
            <a:r>
              <a:rPr lang="fr-FR" dirty="0" err="1"/>
              <a:t>dolor</a:t>
            </a:r>
            <a:r>
              <a:rPr lang="fr-FR" dirty="0"/>
              <a:t> in </a:t>
            </a:r>
            <a:r>
              <a:rPr lang="fr-FR" dirty="0" err="1"/>
              <a:t>hen</a:t>
            </a:r>
            <a:r>
              <a:rPr lang="fr-FR" dirty="0"/>
              <a:t> </a:t>
            </a:r>
            <a:r>
              <a:rPr lang="fr-FR" dirty="0" err="1"/>
              <a:t>drerit</a:t>
            </a:r>
            <a:r>
              <a:rPr lang="fr-FR" dirty="0"/>
              <a:t> in </a:t>
            </a:r>
            <a:r>
              <a:rPr lang="fr-FR" dirty="0" err="1"/>
              <a:t>facilisi</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facilisi</a:t>
            </a:r>
            <a:r>
              <a:rPr lang="fr-FR" dirty="0"/>
              <a:t> </a:t>
            </a:r>
            <a:r>
              <a:rPr lang="fr-FR" dirty="0" err="1"/>
              <a:t>volutpat</a:t>
            </a:r>
            <a:r>
              <a:rPr lang="fr-FR" dirty="0"/>
              <a:t>. </a:t>
            </a:r>
            <a:r>
              <a:rPr lang="en-US" sz="3200" dirty="0"/>
              <a:t>Maximum word count is </a:t>
            </a:r>
            <a:r>
              <a:rPr lang="en-US" dirty="0"/>
              <a:t>35</a:t>
            </a:r>
            <a:r>
              <a:rPr lang="en-US" sz="3200" dirty="0"/>
              <a:t>. </a:t>
            </a:r>
            <a:endParaRPr lang="en-US" dirty="0"/>
          </a:p>
        </p:txBody>
      </p:sp>
      <p:pic>
        <p:nvPicPr>
          <p:cNvPr id="8" name="Picture 7" descr="column-graphic-alone_cmyk-c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6350"/>
            <a:ext cx="298844" cy="1483783"/>
          </a:xfrm>
          <a:prstGeom prst="rect">
            <a:avLst/>
          </a:prstGeom>
        </p:spPr>
      </p:pic>
      <p:sp>
        <p:nvSpPr>
          <p:cNvPr id="10" name="Rectangle 3"/>
          <p:cNvSpPr>
            <a:spLocks noGrp="1" noChangeArrowheads="1"/>
          </p:cNvSpPr>
          <p:nvPr>
            <p:ph type="subTitle" idx="1"/>
          </p:nvPr>
        </p:nvSpPr>
        <p:spPr>
          <a:xfrm>
            <a:off x="640822" y="4223940"/>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53390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79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with headline">
    <p:spTree>
      <p:nvGrpSpPr>
        <p:cNvPr id="1" name=""/>
        <p:cNvGrpSpPr/>
        <p:nvPr/>
      </p:nvGrpSpPr>
      <p:grpSpPr>
        <a:xfrm>
          <a:off x="0" y="0"/>
          <a:ext cx="0" cy="0"/>
          <a:chOff x="0" y="0"/>
          <a:chExt cx="0" cy="0"/>
        </a:xfrm>
      </p:grpSpPr>
      <p:sp>
        <p:nvSpPr>
          <p:cNvPr id="2" name="Title 1"/>
          <p:cNvSpPr>
            <a:spLocks noGrp="1"/>
          </p:cNvSpPr>
          <p:nvPr>
            <p:ph type="title"/>
          </p:nvPr>
        </p:nvSpPr>
        <p:spPr>
          <a:xfrm>
            <a:off x="637201" y="273844"/>
            <a:ext cx="7907337" cy="775097"/>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41350" y="1682100"/>
            <a:ext cx="8364538" cy="2959200"/>
          </a:xfrm>
          <a:prstGeom prst="rect">
            <a:avLst/>
          </a:prstGeom>
        </p:spPr>
        <p:txBody>
          <a:bodyPr/>
          <a:lstStyle>
            <a:lvl1pPr marL="0" indent="0">
              <a:buNone/>
              <a:defRPr/>
            </a:lvl1pPr>
          </a:lstStyle>
          <a:p>
            <a:pPr lvl="0"/>
            <a:r>
              <a:rPr lang="de-DE"/>
              <a:t>Textmasterformate durch Klicken bearbeiten</a:t>
            </a:r>
          </a:p>
        </p:txBody>
      </p:sp>
      <p:sp>
        <p:nvSpPr>
          <p:cNvPr id="11" name="Content Placeholder 2"/>
          <p:cNvSpPr>
            <a:spLocks noGrp="1"/>
          </p:cNvSpPr>
          <p:nvPr>
            <p:ph idx="12"/>
          </p:nvPr>
        </p:nvSpPr>
        <p:spPr>
          <a:xfrm>
            <a:off x="640800" y="1301401"/>
            <a:ext cx="8136000" cy="380873"/>
          </a:xfrm>
          <a:prstGeom prst="rect">
            <a:avLst/>
          </a:prstGeom>
        </p:spPr>
        <p:txBody>
          <a:bodyPr>
            <a:noAutofit/>
          </a:bodyPr>
          <a:lstStyle>
            <a:lvl1pPr marL="0" marR="0" indent="0" algn="l" defTabSz="914400" rtl="0" eaLnBrk="1" fontAlgn="base" latinLnBrk="0" hangingPunct="1">
              <a:lnSpc>
                <a:spcPct val="100000"/>
              </a:lnSpc>
              <a:spcBef>
                <a:spcPts val="0"/>
              </a:spcBef>
              <a:spcAft>
                <a:spcPct val="0"/>
              </a:spcAft>
              <a:buClrTx/>
              <a:buSzTx/>
              <a:buFontTx/>
              <a:buNone/>
              <a:tabLst/>
              <a:defRPr sz="2100" b="1" baseline="0"/>
            </a:lvl1pPr>
          </a:lstStyle>
          <a:p>
            <a:pPr lvl="0"/>
            <a:r>
              <a:rPr lang="de-DE" dirty="0"/>
              <a:t>Textmasterformate durch Klicken bearbeiten</a:t>
            </a:r>
          </a:p>
        </p:txBody>
      </p:sp>
      <p:sp>
        <p:nvSpPr>
          <p:cNvPr id="5" name="Rectangle 6"/>
          <p:cNvSpPr>
            <a:spLocks noGrp="1" noChangeArrowheads="1"/>
          </p:cNvSpPr>
          <p:nvPr>
            <p:ph type="sldNum" sz="quarter" idx="13"/>
          </p:nvPr>
        </p:nvSpPr>
        <p:spPr>
          <a:xfrm>
            <a:off x="7010400" y="4854179"/>
            <a:ext cx="1676400" cy="161925"/>
          </a:xfrm>
          <a:prstGeom prst="rect">
            <a:avLst/>
          </a:prstGeom>
          <a:ln/>
        </p:spPr>
        <p:txBody>
          <a:bodyPr/>
          <a:lstStyle>
            <a:lvl1pPr>
              <a:defRPr/>
            </a:lvl1pPr>
          </a:lstStyle>
          <a:p>
            <a:pPr>
              <a:defRPr/>
            </a:pPr>
            <a:fld id="{5922E7B3-05C8-40D7-B4E1-709958A0818B}" type="slidenum">
              <a:rPr lang="en-US">
                <a:solidFill>
                  <a:srgbClr val="7C7B7F"/>
                </a:solidFill>
              </a:rPr>
              <a:pPr>
                <a:defRPr/>
              </a:pPr>
              <a:t>‹Nr.›</a:t>
            </a:fld>
            <a:endParaRPr lang="en-US" dirty="0">
              <a:solidFill>
                <a:srgbClr val="7C7B7F"/>
              </a:solidFill>
            </a:endParaRPr>
          </a:p>
        </p:txBody>
      </p:sp>
    </p:spTree>
    <p:extLst>
      <p:ext uri="{BB962C8B-B14F-4D97-AF65-F5344CB8AC3E}">
        <p14:creationId xmlns:p14="http://schemas.microsoft.com/office/powerpoint/2010/main" val="208112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300"/>
              </a:spcAft>
              <a:defRPr sz="2000"/>
            </a:lvl1pPr>
            <a:lvl2pPr>
              <a:spcBef>
                <a:spcPts val="0"/>
              </a:spcBef>
              <a:spcAft>
                <a:spcPts val="300"/>
              </a:spcAft>
              <a:defRPr sz="1800"/>
            </a:lvl2pPr>
            <a:lvl3pPr>
              <a:spcBef>
                <a:spcPts val="0"/>
              </a:spcBef>
              <a:spcAft>
                <a:spcPts val="300"/>
              </a:spcAft>
              <a:defRPr sz="1600"/>
            </a:lvl3pPr>
            <a:lvl4pPr marL="808038" indent="-179388">
              <a:spcBef>
                <a:spcPts val="0"/>
              </a:spcBef>
              <a:spcAft>
                <a:spcPts val="300"/>
              </a:spcAft>
              <a:defRPr sz="1400"/>
            </a:lvl4pPr>
            <a:lvl5pPr marL="987425" indent="-179388">
              <a:spcBef>
                <a:spcPts val="0"/>
              </a:spcBef>
              <a:spcAft>
                <a:spcPts val="300"/>
              </a:spcAft>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768817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41351" y="1302543"/>
            <a:ext cx="4105275" cy="3106897"/>
          </a:xfrm>
        </p:spPr>
        <p:txBody>
          <a:bodyPr/>
          <a:lstStyle>
            <a:lvl1pPr>
              <a:defRPr sz="2000"/>
            </a:lvl1pPr>
            <a:lvl2pPr>
              <a:defRPr sz="1800"/>
            </a:lvl2pPr>
            <a:lvl3pPr>
              <a:defRPr sz="1600"/>
            </a:lvl3pPr>
            <a:lvl4pPr marL="808038" indent="-179388">
              <a:defRPr sz="1400"/>
            </a:lvl4pPr>
            <a:lvl5pPr marL="987425" indent="-179388">
              <a:defRPr sz="1400"/>
            </a:lvl5pPr>
            <a:lvl6pPr>
              <a:defRPr sz="1800"/>
            </a:lvl6pPr>
            <a:lvl7pPr>
              <a:defRPr sz="1800"/>
            </a:lvl7pPr>
            <a:lvl8pPr>
              <a:defRPr sz="1800"/>
            </a:lvl8pPr>
            <a:lvl9pPr>
              <a:defRPr sz="1800"/>
            </a:lvl9pPr>
          </a:lstStyle>
          <a:p>
            <a:pPr lvl="0"/>
            <a:r>
              <a:rPr lang="en-GB"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99026" y="1302543"/>
            <a:ext cx="4106863" cy="3106897"/>
          </a:xfrm>
        </p:spPr>
        <p:txBody>
          <a:bodyPr/>
          <a:lstStyle>
            <a:lvl1pPr>
              <a:defRPr sz="2000"/>
            </a:lvl1pPr>
            <a:lvl2pPr>
              <a:defRPr sz="1800"/>
            </a:lvl2pPr>
            <a:lvl3pPr>
              <a:defRPr sz="1600"/>
            </a:lvl3pPr>
            <a:lvl4pPr marL="808038" indent="-179388">
              <a:defRPr sz="1400"/>
            </a:lvl4pPr>
            <a:lvl5pPr marL="987425" indent="-179388">
              <a:defRPr sz="1400"/>
            </a:lvl5pPr>
            <a:lvl6pPr>
              <a:defRPr sz="1800"/>
            </a:lvl6pPr>
            <a:lvl7pPr>
              <a:defRPr sz="1800"/>
            </a:lvl7pPr>
            <a:lvl8pPr>
              <a:defRPr sz="1800"/>
            </a:lvl8pPr>
            <a:lvl9pPr>
              <a:defRPr sz="1800"/>
            </a:lvl9pPr>
          </a:lstStyle>
          <a:p>
            <a:pPr lvl="0"/>
            <a:r>
              <a:rPr lang="en-GB"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00745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solidFill>
                  <a:srgbClr val="7C7B7F"/>
                </a:solidFill>
              </a:defRPr>
            </a:lvl1pPr>
          </a:lstStyle>
          <a:p>
            <a:fld id="{5AD5EBDB-97EB-4E5D-ACC2-20BDC24910C3}" type="slidenum">
              <a:rPr lang="en-US" smtClean="0"/>
              <a:pPr/>
              <a:t>‹Nr.›</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a:t>Copyright © Unify Software &amp; Solutions GmbH &amp; Co. KG 2016. All rights reserved.</a:t>
            </a:r>
          </a:p>
        </p:txBody>
      </p:sp>
      <p:sp>
        <p:nvSpPr>
          <p:cNvPr id="4" name="Textfeld 3"/>
          <p:cNvSpPr txBox="1"/>
          <p:nvPr userDrawn="1"/>
        </p:nvSpPr>
        <p:spPr>
          <a:xfrm>
            <a:off x="4144835" y="4211580"/>
            <a:ext cx="914400" cy="914400"/>
          </a:xfrm>
          <a:prstGeom prst="rect">
            <a:avLst/>
          </a:prstGeom>
          <a:noFill/>
        </p:spPr>
        <p:txBody>
          <a:bodyPr wrap="none" rtlCol="0">
            <a:noAutofit/>
          </a:bodyPr>
          <a:lstStyle/>
          <a:p>
            <a:endParaRPr lang="de-DE" sz="1600" dirty="0" err="1">
              <a:solidFill>
                <a:schemeClr val="bg1"/>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23501256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effectLst>
                  <a:outerShdw blurRad="38100" dist="38100" dir="2700000" algn="tl">
                    <a:srgbClr val="000000">
                      <a:alpha val="43137"/>
                    </a:srgbClr>
                  </a:outerShdw>
                </a:effectLst>
              </a:defRPr>
            </a:lvl1pPr>
          </a:lstStyle>
          <a:p>
            <a:r>
              <a:rPr lang="en-GB" dirty="0"/>
              <a:t>Click to edit Master title style</a:t>
            </a:r>
            <a:endParaRPr lang="en-US" dirty="0"/>
          </a:p>
        </p:txBody>
      </p:sp>
    </p:spTree>
    <p:extLst>
      <p:ext uri="{BB962C8B-B14F-4D97-AF65-F5344CB8AC3E}">
        <p14:creationId xmlns:p14="http://schemas.microsoft.com/office/powerpoint/2010/main" val="8882639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eme Logo - green tint n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610" y="1471961"/>
            <a:ext cx="8557260" cy="1925258"/>
          </a:xfrm>
          <a:prstGeom prst="rect">
            <a:avLst/>
          </a:prstGeom>
        </p:spPr>
      </p:pic>
    </p:spTree>
    <p:extLst>
      <p:ext uri="{BB962C8B-B14F-4D97-AF65-F5344CB8AC3E}">
        <p14:creationId xmlns:p14="http://schemas.microsoft.com/office/powerpoint/2010/main" val="3016562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1343" t="22991" b="9205"/>
          <a:stretch/>
        </p:blipFill>
        <p:spPr>
          <a:xfrm>
            <a:off x="0" y="0"/>
            <a:ext cx="9143999" cy="5143500"/>
          </a:xfrm>
          <a:prstGeom prst="rect">
            <a:avLst/>
          </a:prstGeom>
        </p:spPr>
      </p:pic>
      <p:grpSp>
        <p:nvGrpSpPr>
          <p:cNvPr id="16" name="Group 15"/>
          <p:cNvGrpSpPr/>
          <p:nvPr userDrawn="1"/>
        </p:nvGrpSpPr>
        <p:grpSpPr>
          <a:xfrm>
            <a:off x="6418800" y="-280800"/>
            <a:ext cx="3133725" cy="1800225"/>
            <a:chOff x="6419850" y="-280988"/>
            <a:chExt cx="3133725" cy="1800225"/>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9850" y="-280988"/>
              <a:ext cx="3133725" cy="1800225"/>
            </a:xfrm>
            <a:prstGeom prst="rect">
              <a:avLst/>
            </a:prstGeom>
            <a:effectLst>
              <a:softEdge rad="635000"/>
            </a:effectLst>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2229" y="377512"/>
              <a:ext cx="1980000" cy="445469"/>
            </a:xfrm>
            <a:prstGeom prst="rect">
              <a:avLst/>
            </a:prstGeom>
          </p:spPr>
        </p:pic>
      </p:grpSp>
      <p:sp>
        <p:nvSpPr>
          <p:cNvPr id="14338" name="Rectangle 2"/>
          <p:cNvSpPr>
            <a:spLocks noGrp="1" noChangeArrowheads="1"/>
          </p:cNvSpPr>
          <p:nvPr>
            <p:ph type="ctrTitle"/>
          </p:nvPr>
        </p:nvSpPr>
        <p:spPr>
          <a:xfrm>
            <a:off x="640822" y="760810"/>
            <a:ext cx="7910511" cy="2577703"/>
          </a:xfrm>
          <a:prstGeom prst="rect">
            <a:avLst/>
          </a:prstGeom>
        </p:spPr>
        <p:txBody>
          <a:bodyPr lIns="0" anchor="ctr"/>
          <a:lstStyle>
            <a:lvl1pPr>
              <a:defRPr sz="480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14339" name="Rectangle 3"/>
          <p:cNvSpPr>
            <a:spLocks noGrp="1" noChangeArrowheads="1"/>
          </p:cNvSpPr>
          <p:nvPr>
            <p:ph type="subTitle" idx="1"/>
          </p:nvPr>
        </p:nvSpPr>
        <p:spPr>
          <a:xfrm>
            <a:off x="640821" y="3452415"/>
            <a:ext cx="7200000" cy="360000"/>
          </a:xfrm>
          <a:prstGeom prst="rect">
            <a:avLst/>
          </a:prstGeom>
        </p:spPr>
        <p:txBody>
          <a:bodyPr lIns="0" anchor="ctr"/>
          <a:lstStyle>
            <a:lvl1pPr marL="0" indent="0">
              <a:spcBef>
                <a:spcPts val="0"/>
              </a:spcBef>
              <a:spcAft>
                <a:spcPts val="400"/>
              </a:spcAft>
              <a:buFontTx/>
              <a:buNone/>
              <a:defRPr sz="2000">
                <a:solidFill>
                  <a:srgbClr val="FFFFFF"/>
                </a:solidFill>
                <a:effectLst>
                  <a:outerShdw blurRad="38100" dist="38100" dir="2700000" algn="tl">
                    <a:srgbClr val="000000">
                      <a:alpha val="43137"/>
                    </a:srgbClr>
                  </a:outerShdw>
                </a:effectLst>
              </a:defRPr>
            </a:lvl1pPr>
          </a:lstStyle>
          <a:p>
            <a:r>
              <a:rPr lang="en-US" dirty="0"/>
              <a:t>Click to edit Master subtitle style</a:t>
            </a:r>
          </a:p>
        </p:txBody>
      </p:sp>
      <p:pic>
        <p:nvPicPr>
          <p:cNvPr id="8" name="Picture 7" descr="column-graphic-alone_cmyk-cs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76350"/>
            <a:ext cx="298844" cy="1483783"/>
          </a:xfrm>
          <a:prstGeom prst="rect">
            <a:avLst/>
          </a:prstGeom>
        </p:spPr>
      </p:pic>
      <p:sp>
        <p:nvSpPr>
          <p:cNvPr id="3" name="Text Placeholder 2"/>
          <p:cNvSpPr>
            <a:spLocks noGrp="1"/>
          </p:cNvSpPr>
          <p:nvPr>
            <p:ph type="body" sz="quarter" idx="10"/>
          </p:nvPr>
        </p:nvSpPr>
        <p:spPr>
          <a:xfrm>
            <a:off x="640821" y="3822600"/>
            <a:ext cx="7200000" cy="360000"/>
          </a:xfrm>
        </p:spPr>
        <p:txBody>
          <a:bodyPr anchor="ctr"/>
          <a:lstStyle>
            <a:lvl1pPr marL="0" indent="0">
              <a:buNone/>
              <a:defRPr sz="1800">
                <a:effectLst>
                  <a:outerShdw blurRad="38100" dist="38100" dir="2700000" algn="tl">
                    <a:srgbClr val="000000">
                      <a:alpha val="43137"/>
                    </a:srgbClr>
                  </a:outerShdw>
                </a:effectLst>
              </a:defRPr>
            </a:lvl1pPr>
            <a:lvl2pPr marL="230187" indent="0">
              <a:buNone/>
              <a:defRPr/>
            </a:lvl2pPr>
            <a:lvl3pPr marL="458787" indent="0">
              <a:buNone/>
              <a:defRPr/>
            </a:lvl3pPr>
            <a:lvl4pPr marL="1371600" indent="0">
              <a:buNone/>
              <a:defRPr/>
            </a:lvl4pPr>
            <a:lvl5pPr marL="1828800" inden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3336025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2" y="760810"/>
            <a:ext cx="7910511" cy="2577703"/>
          </a:xfrm>
        </p:spPr>
        <p:txBody>
          <a:bodyPr/>
          <a:lstStyle>
            <a:lvl1pPr>
              <a:defRPr sz="5500"/>
            </a:lvl1pPr>
          </a:lstStyle>
          <a:p>
            <a:r>
              <a:rPr lang="en-US"/>
              <a:t>Click to edit Master title style</a:t>
            </a:r>
            <a:endParaRPr lang="en-US" dirty="0"/>
          </a:p>
        </p:txBody>
      </p:sp>
      <p:sp>
        <p:nvSpPr>
          <p:cNvPr id="14339" name="Rectangle 3"/>
          <p:cNvSpPr>
            <a:spLocks noGrp="1" noChangeArrowheads="1"/>
          </p:cNvSpPr>
          <p:nvPr>
            <p:ph type="subTitle" idx="1"/>
          </p:nvPr>
        </p:nvSpPr>
        <p:spPr>
          <a:xfrm>
            <a:off x="640822" y="3681413"/>
            <a:ext cx="6764337" cy="417910"/>
          </a:xfrm>
        </p:spPr>
        <p:txBody>
          <a:bodyPr anchor="b"/>
          <a:lstStyle>
            <a:lvl1pPr marL="0" indent="0">
              <a:spcBef>
                <a:spcPct val="20000"/>
              </a:spcBef>
              <a:buFontTx/>
              <a:buNone/>
              <a:defRPr sz="2000">
                <a:solidFill>
                  <a:schemeClr val="bg1"/>
                </a:solidFill>
              </a:defRPr>
            </a:lvl1pPr>
          </a:lstStyle>
          <a:p>
            <a:r>
              <a:rPr lang="en-US"/>
              <a:t>Click to edit Master subtitle style</a:t>
            </a:r>
            <a:endParaRPr lang="en-US" dirty="0"/>
          </a:p>
        </p:txBody>
      </p:sp>
      <p:pic>
        <p:nvPicPr>
          <p:cNvPr id="14354" name="Picture 4" descr="harmony-bar.png"/>
          <p:cNvPicPr>
            <a:picLocks noChangeAspect="1"/>
          </p:cNvPicPr>
          <p:nvPr userDrawn="1"/>
        </p:nvPicPr>
        <p:blipFill>
          <a:blip r:embed="rId2" cstate="print"/>
          <a:srcRect/>
          <a:stretch>
            <a:fillRect/>
          </a:stretch>
        </p:blipFill>
        <p:spPr bwMode="auto">
          <a:xfrm>
            <a:off x="7419976" y="4635104"/>
            <a:ext cx="1054683" cy="269318"/>
          </a:xfrm>
          <a:prstGeom prst="rect">
            <a:avLst/>
          </a:prstGeom>
          <a:noFill/>
          <a:ln w="9525">
            <a:noFill/>
            <a:miter lim="800000"/>
            <a:headEnd/>
            <a:tailEnd/>
          </a:ln>
        </p:spPr>
      </p:pic>
      <p:pic>
        <p:nvPicPr>
          <p:cNvPr id="14355" name="Picture 5" descr="heritage-line-neg.png"/>
          <p:cNvPicPr>
            <a:picLocks noChangeAspect="1"/>
          </p:cNvPicPr>
          <p:nvPr userDrawn="1"/>
        </p:nvPicPr>
        <p:blipFill>
          <a:blip r:embed="rId3" cstate="print"/>
          <a:srcRect/>
          <a:stretch>
            <a:fillRect/>
          </a:stretch>
        </p:blipFill>
        <p:spPr bwMode="invGray">
          <a:xfrm>
            <a:off x="2577457" y="4714877"/>
            <a:ext cx="1414272" cy="180467"/>
          </a:xfrm>
          <a:prstGeom prst="rect">
            <a:avLst/>
          </a:prstGeom>
          <a:noFill/>
          <a:ln w="9525">
            <a:noFill/>
            <a:miter lim="800000"/>
            <a:headEnd/>
            <a:tailEnd/>
          </a:ln>
        </p:spPr>
      </p:pic>
    </p:spTree>
    <p:extLst>
      <p:ext uri="{BB962C8B-B14F-4D97-AF65-F5344CB8AC3E}">
        <p14:creationId xmlns:p14="http://schemas.microsoft.com/office/powerpoint/2010/main" val="29102612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41393"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9904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pPr/>
              <a:t>‹Nr.›</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pPr/>
              <a:t>‹Nr.›</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8E4A4513-5DD8-437E-A642-06613EECB3D8}" type="slidenum">
              <a:rPr lang="en-US"/>
              <a:pPr/>
              <a:t>‹Nr.›</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869"/>
            <a:ext cx="5111750" cy="4389835"/>
          </a:xfrm>
        </p:spPr>
        <p:txBody>
          <a:bodyPr/>
          <a:lstStyle>
            <a:lvl1pPr>
              <a:defRPr sz="3200"/>
            </a:lvl1pPr>
            <a:lvl2pPr>
              <a:defRPr sz="2800"/>
            </a:lvl2pPr>
            <a:lvl3pPr>
              <a:defRPr sz="2400">
                <a:solidFill>
                  <a:schemeClr val="bg2"/>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pPr/>
              <a:t>‹Nr.›</a:t>
            </a:fld>
            <a:endParaRPr lang="en-US"/>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8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fld id="{6F908BA9-B9D3-4EFF-BA5D-CF930EA59724}" type="slidenum">
              <a:rPr lang="en-US"/>
              <a:pPr/>
              <a:t>‹Nr.›</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a:t>Copyright © Unify Software &amp; Solutions GmbH &amp; Co. KG 2016. All rights reserved.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54050" y="4854179"/>
            <a:ext cx="5073650" cy="160734"/>
          </a:xfrm>
          <a:prstGeom prst="rect">
            <a:avLst/>
          </a:prstGeom>
        </p:spPr>
        <p:txBody>
          <a:bodyPr/>
          <a:lstStyle>
            <a:lvl1pPr>
              <a:defRPr sz="800">
                <a:solidFill>
                  <a:schemeClr val="tx1"/>
                </a:solidFill>
              </a:defRPr>
            </a:lvl1pPr>
          </a:lstStyle>
          <a:p>
            <a:r>
              <a:rPr lang="en-US">
                <a:solidFill>
                  <a:srgbClr val="FFFFFF"/>
                </a:solidFill>
              </a:rPr>
              <a:t>Copyright © Unify Software &amp; Solutions GmbH &amp; Co. KG 2016. All rights reserved.</a:t>
            </a:r>
            <a:endParaRPr lang="en-US" dirty="0">
              <a:solidFill>
                <a:srgbClr val="FFFFFF"/>
              </a:solidFill>
            </a:endParaRPr>
          </a:p>
        </p:txBody>
      </p:sp>
      <p:sp>
        <p:nvSpPr>
          <p:cNvPr id="4" name="Slide Number Placeholder 3"/>
          <p:cNvSpPr>
            <a:spLocks noGrp="1"/>
          </p:cNvSpPr>
          <p:nvPr>
            <p:ph type="sldNum" sz="quarter" idx="11"/>
          </p:nvPr>
        </p:nvSpPr>
        <p:spPr>
          <a:xfrm>
            <a:off x="7010400" y="4857831"/>
            <a:ext cx="1676400" cy="157163"/>
          </a:xfrm>
          <a:prstGeom prst="rect">
            <a:avLst/>
          </a:prstGeom>
        </p:spPr>
        <p:txBody>
          <a:bodyPr/>
          <a:lstStyle>
            <a:lvl1pPr>
              <a:defRPr sz="1200">
                <a:solidFill>
                  <a:schemeClr val="tx1"/>
                </a:solidFill>
              </a:defRPr>
            </a:lvl1pPr>
          </a:lstStyle>
          <a:p>
            <a:fld id="{86141BCE-8C3D-4B61-B193-DF215D67D0A3}" type="slidenum">
              <a:rPr lang="en-US" smtClean="0">
                <a:solidFill>
                  <a:srgbClr val="FFFFFF"/>
                </a:solidFill>
              </a:rPr>
              <a:pPr/>
              <a:t>‹Nr.›</a:t>
            </a:fld>
            <a:endParaRPr lang="en-US" dirty="0">
              <a:solidFill>
                <a:srgbClr val="FFFFFF"/>
              </a:solidFill>
            </a:endParaRPr>
          </a:p>
        </p:txBody>
      </p:sp>
      <p:pic>
        <p:nvPicPr>
          <p:cNvPr id="5" name="Picture 4" descr="column-graphic-alone_cmyk-c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6431"/>
            <a:ext cx="298844" cy="1483783"/>
          </a:xfrm>
          <a:prstGeom prst="rect">
            <a:avLst/>
          </a:prstGeom>
        </p:spPr>
      </p:pic>
      <p:sp>
        <p:nvSpPr>
          <p:cNvPr id="6" name="Rectangle 5"/>
          <p:cNvSpPr/>
          <p:nvPr userDrawn="1"/>
        </p:nvSpPr>
        <p:spPr>
          <a:xfrm>
            <a:off x="0" y="212651"/>
            <a:ext cx="797442" cy="88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893763" y="733424"/>
            <a:ext cx="7315200" cy="2243691"/>
          </a:xfrm>
          <a:prstGeom prst="rect">
            <a:avLst/>
          </a:prstGeom>
        </p:spPr>
        <p:txBody>
          <a:bodyPr/>
          <a:lstStyle>
            <a:lvl1pPr marL="0" indent="0">
              <a:buNone/>
              <a:defRPr sz="4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935049" y="3508129"/>
            <a:ext cx="7305675" cy="734274"/>
          </a:xfrm>
          <a:prstGeom prst="rect">
            <a:avLst/>
          </a:prstGeom>
        </p:spPr>
        <p:txBody>
          <a:bodyPr/>
          <a:lstStyle>
            <a:lvl1pPr marL="0" indent="0">
              <a:buNone/>
              <a:defRPr sz="24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02628"/>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4" y="760891"/>
            <a:ext cx="7910511" cy="2577703"/>
          </a:xfrm>
          <a:prstGeom prst="rect">
            <a:avLst/>
          </a:prstGeom>
        </p:spPr>
        <p:txBody>
          <a:bodyPr lIns="0" anchor="ctr"/>
          <a:lstStyle>
            <a:lvl1pPr>
              <a:defRPr sz="5500"/>
            </a:lvl1pPr>
          </a:lstStyle>
          <a:p>
            <a:r>
              <a:rPr lang="en-US" dirty="0"/>
              <a:t>Click to edit Master title style</a:t>
            </a:r>
          </a:p>
        </p:txBody>
      </p:sp>
      <p:sp>
        <p:nvSpPr>
          <p:cNvPr id="14339" name="Rectangle 3"/>
          <p:cNvSpPr>
            <a:spLocks noGrp="1" noChangeArrowheads="1"/>
          </p:cNvSpPr>
          <p:nvPr>
            <p:ph type="subTitle" idx="1"/>
          </p:nvPr>
        </p:nvSpPr>
        <p:spPr>
          <a:xfrm>
            <a:off x="640827" y="3681414"/>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pic>
        <p:nvPicPr>
          <p:cNvPr id="14354" name="Picture 4" descr="harmony-bar.png"/>
          <p:cNvPicPr>
            <a:picLocks noChangeAspect="1"/>
          </p:cNvPicPr>
          <p:nvPr userDrawn="1"/>
        </p:nvPicPr>
        <p:blipFill>
          <a:blip r:embed="rId2" cstate="print"/>
          <a:srcRect/>
          <a:stretch>
            <a:fillRect/>
          </a:stretch>
        </p:blipFill>
        <p:spPr bwMode="auto">
          <a:xfrm>
            <a:off x="7419987" y="4635106"/>
            <a:ext cx="1054683" cy="269318"/>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76431"/>
            <a:ext cx="298844" cy="1483783"/>
          </a:xfrm>
          <a:prstGeom prst="rect">
            <a:avLst/>
          </a:prstGeom>
        </p:spPr>
      </p:pic>
      <p:pic>
        <p:nvPicPr>
          <p:cNvPr id="11" name="Picture 2" descr="IXXXX_rev_gradient_rgb.png"/>
          <p:cNvPicPr>
            <a:picLocks noChangeAspect="1"/>
          </p:cNvPicPr>
          <p:nvPr userDrawn="1"/>
        </p:nvPicPr>
        <p:blipFill>
          <a:blip r:embed="rId4" cstate="print"/>
          <a:srcRect/>
          <a:stretch>
            <a:fillRect/>
          </a:stretch>
        </p:blipFill>
        <p:spPr bwMode="invGray">
          <a:xfrm>
            <a:off x="645583" y="4610100"/>
            <a:ext cx="1148334" cy="271018"/>
          </a:xfrm>
          <a:prstGeom prst="rect">
            <a:avLst/>
          </a:prstGeom>
          <a:noFill/>
          <a:ln w="9525">
            <a:noFill/>
            <a:miter lim="800000"/>
            <a:headEnd/>
            <a:tailEnd/>
          </a:ln>
        </p:spPr>
      </p:pic>
    </p:spTree>
    <p:extLst>
      <p:ext uri="{BB962C8B-B14F-4D97-AF65-F5344CB8AC3E}">
        <p14:creationId xmlns:p14="http://schemas.microsoft.com/office/powerpoint/2010/main" val="755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png"/><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99" y="273888"/>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5"/>
          <p:cNvSpPr>
            <a:spLocks noGrp="1" noChangeArrowheads="1"/>
          </p:cNvSpPr>
          <p:nvPr>
            <p:ph type="ftr" sz="quarter" idx="3"/>
          </p:nvPr>
        </p:nvSpPr>
        <p:spPr bwMode="auto">
          <a:xfrm>
            <a:off x="6540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bg2"/>
                </a:solidFill>
              </a:defRPr>
            </a:lvl1pPr>
          </a:lstStyle>
          <a:p>
            <a:r>
              <a:rPr lang="en-US"/>
              <a:t>Copyright © Unify Software &amp; Solutions GmbH &amp; Co. KG 2016. All rights reserved.</a:t>
            </a:r>
            <a:endParaRPr lang="en-US" dirty="0"/>
          </a:p>
        </p:txBody>
      </p:sp>
      <p:sp>
        <p:nvSpPr>
          <p:cNvPr id="1030" name="Rectangle 6"/>
          <p:cNvSpPr>
            <a:spLocks noGrp="1" noChangeArrowheads="1"/>
          </p:cNvSpPr>
          <p:nvPr>
            <p:ph type="sldNum" sz="quarter" idx="4"/>
          </p:nvPr>
        </p:nvSpPr>
        <p:spPr bwMode="auto">
          <a:xfrm>
            <a:off x="8545828" y="4857831"/>
            <a:ext cx="234696"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rgbClr val="7C7B7F"/>
                </a:solidFill>
              </a:defRPr>
            </a:lvl1pPr>
          </a:lstStyle>
          <a:p>
            <a:fld id="{86141BCE-8C3D-4B61-B193-DF215D67D0A3}" type="slidenum">
              <a:rPr lang="en-US" smtClean="0"/>
              <a:pPr/>
              <a:t>‹Nr.›</a:t>
            </a:fld>
            <a:endParaRPr lang="en-US" dirty="0"/>
          </a:p>
        </p:txBody>
      </p:sp>
      <p:pic>
        <p:nvPicPr>
          <p:cNvPr id="2" name="Picture 1" descr="column-graphic-alone_cmyk-cs3.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335578"/>
            <a:ext cx="130858" cy="649718"/>
          </a:xfrm>
          <a:prstGeom prst="rect">
            <a:avLst/>
          </a:prstGeom>
        </p:spPr>
      </p:pic>
      <p:pic>
        <p:nvPicPr>
          <p:cNvPr id="9" name="Picture 5" descr="heritage-line-neg.png"/>
          <p:cNvPicPr>
            <a:picLocks noChangeAspect="1"/>
          </p:cNvPicPr>
          <p:nvPr userDrawn="1"/>
        </p:nvPicPr>
        <p:blipFill>
          <a:blip r:embed="rId10" cstate="print"/>
          <a:srcRect/>
          <a:stretch>
            <a:fillRect/>
          </a:stretch>
        </p:blipFill>
        <p:spPr bwMode="invGray">
          <a:xfrm>
            <a:off x="2339332" y="4714958"/>
            <a:ext cx="1414272" cy="18046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8" r:id="rId6"/>
    <p:sldLayoutId id="2147483659" r:id="rId7"/>
  </p:sldLayoutIdLst>
  <p:hf hdr="0" dt="0"/>
  <p:txStyles>
    <p:titleStyle>
      <a:lvl1pPr algn="l" rtl="0" fontAlgn="base">
        <a:lnSpc>
          <a:spcPct val="90000"/>
        </a:lnSpc>
        <a:spcBef>
          <a:spcPct val="0"/>
        </a:spcBef>
        <a:spcAft>
          <a:spcPct val="0"/>
        </a:spcAft>
        <a:defRPr sz="36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460120"/>
      </p:ext>
    </p:extLst>
  </p:cSld>
  <p:clrMap bg1="dk2" tx1="lt1" bg2="dk1" tx2="lt2" accent1="accent1" accent2="accent2" accent3="accent3" accent4="accent4" accent5="accent5" accent6="accent6" hlink="hlink" folHlink="folHlink"/>
  <p:sldLayoutIdLst>
    <p:sldLayoutId id="2147483666" r:id="rId1"/>
    <p:sldLayoutId id="2147483664" r:id="rId2"/>
    <p:sldLayoutId id="2147483665" r:id="rId3"/>
  </p:sldLayoutIdLst>
  <p:hf hdr="0" dt="0"/>
  <p:txStyles>
    <p:title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p:titleStyle>
    <p:bodyStyle>
      <a:lvl1pPr marL="0" indent="0" algn="l" rtl="0" fontAlgn="base">
        <a:spcBef>
          <a:spcPts val="600"/>
        </a:spcBef>
        <a:spcAft>
          <a:spcPct val="0"/>
        </a:spcAft>
        <a:buNone/>
        <a:defRPr sz="2000">
          <a:solidFill>
            <a:schemeClr val="tx1"/>
          </a:solidFill>
          <a:latin typeface="+mn-lt"/>
          <a:ea typeface="+mn-ea"/>
          <a:cs typeface="+mn-cs"/>
        </a:defRPr>
      </a:lvl1pPr>
      <a:lvl2pPr marL="230187" indent="0" algn="l" rtl="0" fontAlgn="base">
        <a:spcBef>
          <a:spcPts val="600"/>
        </a:spcBef>
        <a:spcAft>
          <a:spcPct val="0"/>
        </a:spcAft>
        <a:buNone/>
        <a:defRPr sz="1800">
          <a:solidFill>
            <a:schemeClr val="tx1"/>
          </a:solidFill>
          <a:latin typeface="+mn-lt"/>
          <a:cs typeface="+mn-cs"/>
        </a:defRPr>
      </a:lvl2pPr>
      <a:lvl3pPr marL="458787" indent="0" algn="l" rtl="0" fontAlgn="base">
        <a:spcBef>
          <a:spcPts val="600"/>
        </a:spcBef>
        <a:spcAft>
          <a:spcPct val="0"/>
        </a:spcAft>
        <a:buNone/>
        <a:defRPr sz="1800">
          <a:solidFill>
            <a:schemeClr val="folHlink"/>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621049"/>
      </p:ext>
    </p:extLst>
  </p:cSld>
  <p:clrMap bg1="dk2" tx1="lt1" bg2="dk1" tx2="lt2" accent1="accent1" accent2="accent2" accent3="accent3" accent4="accent4" accent5="accent5" accent6="accent6" hlink="hlink" folHlink="folHlink"/>
  <p:sldLayoutIdLst>
    <p:sldLayoutId id="2147484098" r:id="rId1"/>
    <p:sldLayoutId id="2147484099" r:id="rId2"/>
    <p:sldLayoutId id="2147484100" r:id="rId3"/>
  </p:sldLayoutIdLst>
  <p:hf hdr="0" dt="0"/>
  <p:txStyles>
    <p:title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p:titleStyle>
    <p:bodyStyle>
      <a:lvl1pPr marL="0" indent="0" algn="l" rtl="0" fontAlgn="base">
        <a:spcBef>
          <a:spcPts val="600"/>
        </a:spcBef>
        <a:spcAft>
          <a:spcPct val="0"/>
        </a:spcAft>
        <a:buNone/>
        <a:defRPr sz="2000">
          <a:solidFill>
            <a:schemeClr val="tx1"/>
          </a:solidFill>
          <a:latin typeface="+mn-lt"/>
          <a:ea typeface="+mn-ea"/>
          <a:cs typeface="+mn-cs"/>
        </a:defRPr>
      </a:lvl1pPr>
      <a:lvl2pPr marL="230187" indent="0" algn="l" rtl="0" fontAlgn="base">
        <a:spcBef>
          <a:spcPts val="600"/>
        </a:spcBef>
        <a:spcAft>
          <a:spcPct val="0"/>
        </a:spcAft>
        <a:buNone/>
        <a:defRPr sz="1800">
          <a:solidFill>
            <a:schemeClr val="tx1"/>
          </a:solidFill>
          <a:latin typeface="+mn-lt"/>
          <a:cs typeface="+mn-cs"/>
        </a:defRPr>
      </a:lvl2pPr>
      <a:lvl3pPr marL="458787" indent="0" algn="l" rtl="0" fontAlgn="base">
        <a:spcBef>
          <a:spcPts val="600"/>
        </a:spcBef>
        <a:spcAft>
          <a:spcPct val="0"/>
        </a:spcAft>
        <a:buNone/>
        <a:defRPr sz="1800">
          <a:solidFill>
            <a:schemeClr val="folHlink"/>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452286"/>
      </p:ext>
    </p:extLst>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dt="0"/>
  <p:txStyles>
    <p:title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p:titleStyle>
    <p:bodyStyle>
      <a:lvl1pPr marL="0" indent="0" algn="l" rtl="0" fontAlgn="base">
        <a:spcBef>
          <a:spcPts val="600"/>
        </a:spcBef>
        <a:spcAft>
          <a:spcPct val="0"/>
        </a:spcAft>
        <a:buNone/>
        <a:defRPr sz="2000">
          <a:solidFill>
            <a:schemeClr val="tx1"/>
          </a:solidFill>
          <a:latin typeface="+mn-lt"/>
          <a:ea typeface="+mn-ea"/>
          <a:cs typeface="+mn-cs"/>
        </a:defRPr>
      </a:lvl1pPr>
      <a:lvl2pPr marL="230187" indent="0" algn="l" rtl="0" fontAlgn="base">
        <a:spcBef>
          <a:spcPts val="600"/>
        </a:spcBef>
        <a:spcAft>
          <a:spcPct val="0"/>
        </a:spcAft>
        <a:buNone/>
        <a:defRPr sz="1800">
          <a:solidFill>
            <a:schemeClr val="tx1"/>
          </a:solidFill>
          <a:latin typeface="+mn-lt"/>
          <a:cs typeface="+mn-cs"/>
        </a:defRPr>
      </a:lvl2pPr>
      <a:lvl3pPr marL="458787" indent="0" algn="l" rtl="0" fontAlgn="base">
        <a:spcBef>
          <a:spcPts val="600"/>
        </a:spcBef>
        <a:spcAft>
          <a:spcPct val="0"/>
        </a:spcAft>
        <a:buNone/>
        <a:defRPr sz="1800">
          <a:solidFill>
            <a:schemeClr val="folHlink"/>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0262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userDrawn="1">
            <p:ph type="title"/>
          </p:nvPr>
        </p:nvSpPr>
        <p:spPr bwMode="auto">
          <a:xfrm>
            <a:off x="636590" y="273844"/>
            <a:ext cx="6372980"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userDrawn="1">
            <p:ph type="body" idx="1"/>
          </p:nvPr>
        </p:nvSpPr>
        <p:spPr bwMode="auto">
          <a:xfrm>
            <a:off x="641350" y="1302543"/>
            <a:ext cx="8364538" cy="316785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2" name="Picture 1" descr="column-graphic-alone_cmyk-cs3.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335576"/>
            <a:ext cx="130858" cy="649718"/>
          </a:xfrm>
          <a:prstGeom prst="rect">
            <a:avLst/>
          </a:prstGeom>
        </p:spPr>
      </p:pic>
      <p:pic>
        <p:nvPicPr>
          <p:cNvPr id="11" name="Picture 2" descr="IXXXX_rev_gradient_rgb.png"/>
          <p:cNvPicPr>
            <a:picLocks noChangeAspect="1"/>
          </p:cNvPicPr>
          <p:nvPr userDrawn="1"/>
        </p:nvPicPr>
        <p:blipFill>
          <a:blip r:embed="rId10" cstate="print"/>
          <a:srcRect/>
          <a:stretch>
            <a:fillRect/>
          </a:stretch>
        </p:blipFill>
        <p:spPr bwMode="invGray">
          <a:xfrm>
            <a:off x="645583" y="4610100"/>
            <a:ext cx="1148334" cy="271018"/>
          </a:xfrm>
          <a:prstGeom prst="rect">
            <a:avLst/>
          </a:prstGeom>
          <a:noFill/>
          <a:ln w="9525">
            <a:noFill/>
            <a:miter lim="800000"/>
            <a:headEnd/>
            <a:tailEnd/>
          </a:ln>
        </p:spPr>
      </p:pic>
      <p:pic>
        <p:nvPicPr>
          <p:cNvPr id="12" name="Picture 4" descr="harmony-bar.png"/>
          <p:cNvPicPr>
            <a:picLocks noChangeAspect="1"/>
          </p:cNvPicPr>
          <p:nvPr userDrawn="1"/>
        </p:nvPicPr>
        <p:blipFill>
          <a:blip r:embed="rId11" cstate="print"/>
          <a:srcRect/>
          <a:stretch>
            <a:fillRect/>
          </a:stretch>
        </p:blipFill>
        <p:spPr bwMode="auto">
          <a:xfrm>
            <a:off x="7419976" y="4635104"/>
            <a:ext cx="1054683" cy="269318"/>
          </a:xfrm>
          <a:prstGeom prst="rect">
            <a:avLst/>
          </a:prstGeom>
          <a:noFill/>
          <a:ln w="9525">
            <a:noFill/>
            <a:miter lim="800000"/>
            <a:headEnd/>
            <a:tailEnd/>
          </a:ln>
        </p:spPr>
      </p:pic>
    </p:spTree>
    <p:extLst>
      <p:ext uri="{BB962C8B-B14F-4D97-AF65-F5344CB8AC3E}">
        <p14:creationId xmlns:p14="http://schemas.microsoft.com/office/powerpoint/2010/main" val="2122246272"/>
      </p:ext>
    </p:extLst>
  </p:cSld>
  <p:clrMap bg1="dk2" tx1="lt1" bg2="dk1"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Lst>
  <p:transition>
    <p:fade/>
  </p:transition>
  <p:hf hdr="0" dt="0"/>
  <p:txStyles>
    <p:titleStyle>
      <a:lvl1pPr algn="l" rtl="0" eaLnBrk="1" fontAlgn="base" hangingPunct="1">
        <a:lnSpc>
          <a:spcPct val="90000"/>
        </a:lnSpc>
        <a:spcBef>
          <a:spcPct val="0"/>
        </a:spcBef>
        <a:spcAft>
          <a:spcPct val="0"/>
        </a:spcAft>
        <a:defRPr sz="32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0"/>
        </a:spcBef>
        <a:spcAft>
          <a:spcPts val="300"/>
        </a:spcAft>
        <a:buChar char="•"/>
        <a:defRPr sz="2000">
          <a:solidFill>
            <a:schemeClr val="tx1"/>
          </a:solidFill>
          <a:latin typeface="+mn-lt"/>
          <a:ea typeface="+mn-ea"/>
          <a:cs typeface="+mn-cs"/>
        </a:defRPr>
      </a:lvl1pPr>
      <a:lvl2pPr marL="457200" indent="-227013" algn="l" rtl="0" eaLnBrk="1" fontAlgn="base" hangingPunct="1">
        <a:spcBef>
          <a:spcPts val="0"/>
        </a:spcBef>
        <a:spcAft>
          <a:spcPts val="300"/>
        </a:spcAft>
        <a:buChar char="•"/>
        <a:defRPr sz="1800">
          <a:solidFill>
            <a:schemeClr val="tx1"/>
          </a:solidFill>
          <a:latin typeface="+mn-lt"/>
          <a:cs typeface="+mn-cs"/>
        </a:defRPr>
      </a:lvl2pPr>
      <a:lvl3pPr marL="641350" indent="-182563" algn="l" rtl="0" eaLnBrk="1" fontAlgn="base" hangingPunct="1">
        <a:spcBef>
          <a:spcPts val="0"/>
        </a:spcBef>
        <a:spcAft>
          <a:spcPts val="300"/>
        </a:spcAft>
        <a:buChar char="•"/>
        <a:defRPr sz="1600">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hyperlink" Target="http://wiki.unify.com/images/a/ae/How_To_Configure_System_Device@Home_V2R2.pdf" TargetMode="External"/><Relationship Id="rId2" Type="http://schemas.openxmlformats.org/officeDocument/2006/relationships/hyperlink" Target="http://wiki.unify.com/wiki/OpenScape_Business#Data_Center_and_Cloud_Deployments"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1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cstate="print">
            <a:lum bright="-9000"/>
            <a:extLst>
              <a:ext uri="{28A0092B-C50C-407E-A947-70E740481C1C}">
                <a14:useLocalDpi xmlns:a14="http://schemas.microsoft.com/office/drawing/2010/main" val="0"/>
              </a:ext>
            </a:extLst>
          </a:blip>
          <a:stretch>
            <a:fillRect/>
          </a:stretch>
        </p:blipFill>
        <p:spPr>
          <a:xfrm>
            <a:off x="4937" y="0"/>
            <a:ext cx="9134126" cy="4405313"/>
          </a:xfrm>
          <a:prstGeom prst="rect">
            <a:avLst/>
          </a:prstGeom>
          <a:noFill/>
          <a:ln>
            <a:noFill/>
          </a:ln>
        </p:spPr>
      </p:pic>
      <p:sp>
        <p:nvSpPr>
          <p:cNvPr id="21506" name="Rectangle 2"/>
          <p:cNvSpPr>
            <a:spLocks noGrp="1" noChangeArrowheads="1"/>
          </p:cNvSpPr>
          <p:nvPr>
            <p:ph type="ctrTitle"/>
          </p:nvPr>
        </p:nvSpPr>
        <p:spPr>
          <a:xfrm>
            <a:off x="659874" y="1032588"/>
            <a:ext cx="7874526" cy="1985389"/>
          </a:xfrm>
        </p:spPr>
        <p:txBody>
          <a:bodyPr anchor="ctr"/>
          <a:lstStyle/>
          <a:p>
            <a:r>
              <a:rPr lang="en-US" sz="4400" dirty="0">
                <a:solidFill>
                  <a:schemeClr val="tx2"/>
                </a:solidFill>
              </a:rPr>
              <a:t>OpenScape Business</a:t>
            </a:r>
            <a:br>
              <a:rPr lang="en-US" sz="4400" dirty="0">
                <a:solidFill>
                  <a:schemeClr val="tx2"/>
                </a:solidFill>
              </a:rPr>
            </a:br>
            <a:r>
              <a:rPr lang="en-US" sz="4400" dirty="0" smtClean="0">
                <a:solidFill>
                  <a:schemeClr val="tx2"/>
                </a:solidFill>
              </a:rPr>
              <a:t>Pay As You Go</a:t>
            </a:r>
            <a:endParaRPr lang="en-US" sz="2800" dirty="0">
              <a:solidFill>
                <a:schemeClr val="tx1"/>
              </a:solidFill>
            </a:endParaRPr>
          </a:p>
        </p:txBody>
      </p:sp>
      <p:sp>
        <p:nvSpPr>
          <p:cNvPr id="21507" name="Rectangle 3"/>
          <p:cNvSpPr>
            <a:spLocks noGrp="1" noChangeArrowheads="1"/>
          </p:cNvSpPr>
          <p:nvPr>
            <p:ph type="subTitle" idx="1"/>
          </p:nvPr>
        </p:nvSpPr>
        <p:spPr>
          <a:xfrm>
            <a:off x="721593" y="3177996"/>
            <a:ext cx="3141256" cy="844888"/>
          </a:xfrm>
        </p:spPr>
        <p:txBody>
          <a:bodyPr/>
          <a:lstStyle/>
          <a:p>
            <a:r>
              <a:rPr lang="en-US" sz="1800" dirty="0">
                <a:solidFill>
                  <a:schemeClr val="tx1"/>
                </a:solidFill>
              </a:rPr>
              <a:t>Michael Trotz, </a:t>
            </a:r>
          </a:p>
          <a:p>
            <a:r>
              <a:rPr lang="en-US" sz="1800" dirty="0">
                <a:solidFill>
                  <a:schemeClr val="tx1"/>
                </a:solidFill>
              </a:rPr>
              <a:t>Product </a:t>
            </a:r>
            <a:r>
              <a:rPr lang="en-US" sz="1800" dirty="0" err="1">
                <a:solidFill>
                  <a:schemeClr val="tx1"/>
                </a:solidFill>
              </a:rPr>
              <a:t>Manager@UNIFY</a:t>
            </a:r>
            <a:endParaRPr lang="en-US" sz="1800" dirty="0">
              <a:solidFill>
                <a:schemeClr val="tx1"/>
              </a:solidFill>
            </a:endParaRPr>
          </a:p>
        </p:txBody>
      </p:sp>
      <p:pic>
        <p:nvPicPr>
          <p:cNvPr id="5" name="Picture 4" descr="column-graphic-alone_cmyk-cs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76467"/>
            <a:ext cx="298844" cy="1483783"/>
          </a:xfrm>
          <a:prstGeom prst="rect">
            <a:avLst/>
          </a:prstGeom>
        </p:spPr>
      </p:pic>
    </p:spTree>
    <p:extLst>
      <p:ext uri="{BB962C8B-B14F-4D97-AF65-F5344CB8AC3E}">
        <p14:creationId xmlns:p14="http://schemas.microsoft.com/office/powerpoint/2010/main" val="31426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73888"/>
            <a:ext cx="8452693" cy="775097"/>
          </a:xfrm>
        </p:spPr>
        <p:txBody>
          <a:bodyPr/>
          <a:lstStyle/>
          <a:p>
            <a:r>
              <a:rPr lang="en-US" sz="2800" dirty="0"/>
              <a:t>What is the benefit of Pay As You Go to </a:t>
            </a:r>
            <a:r>
              <a:rPr lang="en-US" sz="2800" dirty="0" smtClean="0"/>
              <a:t>Customers?</a:t>
            </a:r>
            <a:endParaRPr lang="de-DE" sz="2800" b="1" dirty="0"/>
          </a:p>
        </p:txBody>
      </p:sp>
      <p:sp>
        <p:nvSpPr>
          <p:cNvPr id="4" name="Foliennummernplatzhalt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D5EBDB-97EB-4E5D-ACC2-20BDC24910C3}" type="slidenum">
              <a:rPr kumimoji="0" lang="en-US" sz="1200" b="0" i="0" u="none" strike="noStrike" kern="1200" cap="none" spc="0" normalizeH="0" baseline="0" noProof="0" smtClean="0">
                <a:ln>
                  <a:noFill/>
                </a:ln>
                <a:solidFill>
                  <a:srgbClr val="7C7B7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7C7B7F"/>
              </a:solidFill>
              <a:effectLst/>
              <a:uLnTx/>
              <a:uFillTx/>
              <a:latin typeface="Arial" charset="0"/>
              <a:ea typeface="+mn-ea"/>
              <a:cs typeface="Arial" charset="0"/>
            </a:endParaRPr>
          </a:p>
        </p:txBody>
      </p:sp>
      <p:sp>
        <p:nvSpPr>
          <p:cNvPr id="5" name="Fußzeilenplatzhalt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7C7B7F"/>
                </a:solidFill>
                <a:effectLst/>
                <a:uLnTx/>
                <a:uFillTx/>
                <a:latin typeface="Arial" charset="0"/>
                <a:ea typeface="+mn-ea"/>
                <a:cs typeface="Arial" charset="0"/>
              </a:rPr>
              <a:t>Copyright © Unify Software &amp; Solutions GmbH &amp; Co. KG 2016. All rights reserved.</a:t>
            </a:r>
            <a:endParaRPr kumimoji="0" lang="en-US" sz="600" b="0" i="0" u="none" strike="noStrike" kern="1200" cap="none" spc="0" normalizeH="0" baseline="0" noProof="0" dirty="0">
              <a:ln>
                <a:noFill/>
              </a:ln>
              <a:solidFill>
                <a:srgbClr val="7C7B7F"/>
              </a:solidFill>
              <a:effectLst/>
              <a:uLnTx/>
              <a:uFillTx/>
              <a:latin typeface="Arial" charset="0"/>
              <a:ea typeface="+mn-ea"/>
              <a:cs typeface="Arial" charset="0"/>
            </a:endParaRPr>
          </a:p>
        </p:txBody>
      </p:sp>
      <p:sp>
        <p:nvSpPr>
          <p:cNvPr id="6" name="Inhaltsplatzhalter 2"/>
          <p:cNvSpPr>
            <a:spLocks noGrp="1"/>
          </p:cNvSpPr>
          <p:nvPr>
            <p:ph idx="1"/>
          </p:nvPr>
        </p:nvSpPr>
        <p:spPr>
          <a:xfrm>
            <a:off x="1442660" y="1305791"/>
            <a:ext cx="7646631" cy="3338513"/>
          </a:xfrm>
        </p:spPr>
        <p:txBody>
          <a:bodyPr/>
          <a:lstStyle/>
          <a:p>
            <a:pPr marL="0" indent="0">
              <a:spcBef>
                <a:spcPts val="1200"/>
              </a:spcBef>
              <a:buNone/>
            </a:pPr>
            <a:r>
              <a:rPr lang="en-US" sz="1400" b="1" dirty="0"/>
              <a:t>Flexibility:</a:t>
            </a:r>
            <a:r>
              <a:rPr lang="en-US" sz="1400" dirty="0"/>
              <a:t> The </a:t>
            </a:r>
            <a:r>
              <a:rPr lang="en-US" sz="1400" dirty="0" smtClean="0"/>
              <a:t>Pay As You Go model </a:t>
            </a:r>
            <a:r>
              <a:rPr lang="en-US" sz="1400" dirty="0"/>
              <a:t>offers </a:t>
            </a:r>
            <a:r>
              <a:rPr lang="en-US" sz="1400" b="1" dirty="0"/>
              <a:t>customers flexibility </a:t>
            </a:r>
            <a:r>
              <a:rPr lang="en-US" sz="1400" dirty="0"/>
              <a:t>to invest only in the number of users and features they </a:t>
            </a:r>
            <a:r>
              <a:rPr lang="en-US" sz="1400" dirty="0" smtClean="0"/>
              <a:t>need</a:t>
            </a:r>
          </a:p>
          <a:p>
            <a:pPr marL="0" indent="0">
              <a:spcBef>
                <a:spcPts val="1200"/>
              </a:spcBef>
              <a:buNone/>
            </a:pPr>
            <a:r>
              <a:rPr lang="en-US" sz="1400" b="1" dirty="0"/>
              <a:t>Cost Management: </a:t>
            </a:r>
            <a:r>
              <a:rPr lang="en-US" sz="1400" dirty="0"/>
              <a:t>There is </a:t>
            </a:r>
            <a:r>
              <a:rPr lang="en-US" sz="1400" b="1" dirty="0"/>
              <a:t>no need for customers to make a large upfront investment</a:t>
            </a:r>
            <a:r>
              <a:rPr lang="en-US" sz="1400" dirty="0"/>
              <a:t>. The monthly payment option </a:t>
            </a:r>
            <a:r>
              <a:rPr lang="en-US" sz="1400" dirty="0" smtClean="0"/>
              <a:t>based </a:t>
            </a:r>
            <a:r>
              <a:rPr lang="en-US" sz="1400" dirty="0"/>
              <a:t>on operational costs (OPEX) allows them to better manage and control their payment </a:t>
            </a:r>
            <a:r>
              <a:rPr lang="en-US" sz="1400" dirty="0" smtClean="0"/>
              <a:t>streams</a:t>
            </a:r>
          </a:p>
          <a:p>
            <a:pPr marL="0" indent="0">
              <a:spcBef>
                <a:spcPts val="1200"/>
              </a:spcBef>
              <a:buNone/>
            </a:pPr>
            <a:r>
              <a:rPr lang="en-US" sz="1400" b="1" dirty="0"/>
              <a:t>Cloud Alternative: </a:t>
            </a:r>
            <a:r>
              <a:rPr lang="en-US" sz="1400" dirty="0" smtClean="0"/>
              <a:t>Provides </a:t>
            </a:r>
            <a:r>
              <a:rPr lang="en-US" sz="1400" dirty="0"/>
              <a:t>customers </a:t>
            </a:r>
            <a:r>
              <a:rPr lang="en-US" sz="1400" b="1" dirty="0"/>
              <a:t>with different options </a:t>
            </a:r>
            <a:r>
              <a:rPr lang="en-US" sz="1400" dirty="0"/>
              <a:t>when compared to traditional public cloud </a:t>
            </a:r>
            <a:r>
              <a:rPr lang="en-US" sz="1400" dirty="0" smtClean="0"/>
              <a:t>offerings, </a:t>
            </a:r>
            <a:r>
              <a:rPr lang="en-US" sz="1400" dirty="0" err="1" smtClean="0"/>
              <a:t>eg</a:t>
            </a:r>
            <a:r>
              <a:rPr lang="en-US" sz="1400" dirty="0" smtClean="0"/>
              <a:t>. choice </a:t>
            </a:r>
            <a:r>
              <a:rPr lang="en-US" sz="1400" dirty="0"/>
              <a:t>of different </a:t>
            </a:r>
            <a:r>
              <a:rPr lang="en-US" sz="1400" dirty="0" smtClean="0"/>
              <a:t>deployments </a:t>
            </a:r>
          </a:p>
          <a:p>
            <a:pPr marL="0" indent="0">
              <a:spcBef>
                <a:spcPts val="1200"/>
              </a:spcBef>
              <a:buNone/>
            </a:pPr>
            <a:r>
              <a:rPr lang="en-US" sz="1400" b="1" dirty="0"/>
              <a:t>Software </a:t>
            </a:r>
            <a:r>
              <a:rPr lang="en-US" sz="1400" b="1" dirty="0" smtClean="0"/>
              <a:t>Support is </a:t>
            </a:r>
            <a:r>
              <a:rPr lang="en-US" sz="1400" b="1" dirty="0"/>
              <a:t>always included </a:t>
            </a:r>
            <a:r>
              <a:rPr lang="en-US" sz="1400" dirty="0"/>
              <a:t>to ensure that customer have the latest features, software and security options, without incurring additional </a:t>
            </a:r>
            <a:r>
              <a:rPr lang="en-US" sz="1400" dirty="0" smtClean="0"/>
              <a:t>costs.</a:t>
            </a:r>
          </a:p>
          <a:p>
            <a:pPr marL="0" indent="0">
              <a:spcBef>
                <a:spcPts val="1200"/>
              </a:spcBef>
              <a:buNone/>
            </a:pPr>
            <a:r>
              <a:rPr lang="en-US" sz="1400" b="1" dirty="0"/>
              <a:t>Adaptability:</a:t>
            </a:r>
            <a:r>
              <a:rPr lang="en-US" sz="1400" dirty="0"/>
              <a:t> </a:t>
            </a:r>
            <a:r>
              <a:rPr lang="en-US" sz="1400" dirty="0" smtClean="0"/>
              <a:t>It fits perfect for </a:t>
            </a:r>
            <a:r>
              <a:rPr lang="en-US" sz="1400" dirty="0"/>
              <a:t>companies whose </a:t>
            </a:r>
            <a:r>
              <a:rPr lang="en-US" sz="1400" b="1" dirty="0"/>
              <a:t>business models are project-based </a:t>
            </a:r>
            <a:r>
              <a:rPr lang="en-US" sz="1400" dirty="0"/>
              <a:t>or seasonal in nature. This includes contact centers, temporary projects, or a freelance /remote workforce which acts as an extension of the business</a:t>
            </a:r>
            <a:endParaRPr lang="de-DE" sz="1400" dirty="0"/>
          </a:p>
        </p:txBody>
      </p:sp>
      <p:sp>
        <p:nvSpPr>
          <p:cNvPr id="12" name="Ellipse 11"/>
          <p:cNvSpPr/>
          <p:nvPr/>
        </p:nvSpPr>
        <p:spPr>
          <a:xfrm>
            <a:off x="803179" y="1400680"/>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1</a:t>
            </a:r>
          </a:p>
        </p:txBody>
      </p:sp>
      <p:sp>
        <p:nvSpPr>
          <p:cNvPr id="13" name="Ellipse 12"/>
          <p:cNvSpPr/>
          <p:nvPr/>
        </p:nvSpPr>
        <p:spPr>
          <a:xfrm>
            <a:off x="803179" y="2088217"/>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2</a:t>
            </a:r>
          </a:p>
        </p:txBody>
      </p:sp>
      <p:sp>
        <p:nvSpPr>
          <p:cNvPr id="14" name="Ellipse 13"/>
          <p:cNvSpPr/>
          <p:nvPr/>
        </p:nvSpPr>
        <p:spPr>
          <a:xfrm>
            <a:off x="803179" y="2748398"/>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3</a:t>
            </a:r>
          </a:p>
        </p:txBody>
      </p:sp>
      <p:sp>
        <p:nvSpPr>
          <p:cNvPr id="15" name="Ellipse 14"/>
          <p:cNvSpPr/>
          <p:nvPr/>
        </p:nvSpPr>
        <p:spPr>
          <a:xfrm>
            <a:off x="796455" y="3412998"/>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4</a:t>
            </a:r>
          </a:p>
        </p:txBody>
      </p:sp>
      <p:sp>
        <p:nvSpPr>
          <p:cNvPr id="16" name="Ellipse 15"/>
          <p:cNvSpPr/>
          <p:nvPr/>
        </p:nvSpPr>
        <p:spPr>
          <a:xfrm>
            <a:off x="803179" y="4043986"/>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5</a:t>
            </a:r>
          </a:p>
        </p:txBody>
      </p:sp>
    </p:spTree>
    <p:extLst>
      <p:ext uri="{BB962C8B-B14F-4D97-AF65-F5344CB8AC3E}">
        <p14:creationId xmlns:p14="http://schemas.microsoft.com/office/powerpoint/2010/main" val="220348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11</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67773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Advantage </a:t>
            </a:r>
            <a:r>
              <a:rPr lang="de-DE" sz="2800" b="1" dirty="0" smtClean="0"/>
              <a:t>Pay As </a:t>
            </a:r>
            <a:r>
              <a:rPr lang="de-DE" sz="2800" b="1" dirty="0" err="1" smtClean="0"/>
              <a:t>You</a:t>
            </a:r>
            <a:r>
              <a:rPr lang="de-DE" sz="2800" b="1" dirty="0" smtClean="0"/>
              <a:t> Go </a:t>
            </a:r>
            <a:r>
              <a:rPr lang="de-DE" sz="2800" dirty="0" err="1" smtClean="0"/>
              <a:t>compared</a:t>
            </a:r>
            <a:r>
              <a:rPr lang="de-DE" sz="2800" dirty="0" smtClean="0"/>
              <a:t> to…</a:t>
            </a:r>
            <a:br>
              <a:rPr lang="de-DE" sz="2800" dirty="0" smtClean="0"/>
            </a:br>
            <a:r>
              <a:rPr lang="de-DE" sz="2000" dirty="0" smtClean="0">
                <a:solidFill>
                  <a:schemeClr val="bg1"/>
                </a:solidFill>
              </a:rPr>
              <a:t>Traditional Cloud </a:t>
            </a:r>
            <a:r>
              <a:rPr lang="de-DE" sz="2000" dirty="0" err="1" smtClean="0">
                <a:solidFill>
                  <a:schemeClr val="bg1"/>
                </a:solidFill>
              </a:rPr>
              <a:t>Offerings</a:t>
            </a:r>
            <a:endParaRPr lang="de-DE" sz="28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12</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6" name="Textfeld 5"/>
          <p:cNvSpPr txBox="1"/>
          <p:nvPr/>
        </p:nvSpPr>
        <p:spPr>
          <a:xfrm>
            <a:off x="1955835" y="2045183"/>
            <a:ext cx="1380674" cy="461665"/>
          </a:xfrm>
          <a:prstGeom prst="rect">
            <a:avLst/>
          </a:prstGeom>
          <a:noFill/>
          <a:ln>
            <a:solidFill>
              <a:srgbClr val="88C540"/>
            </a:solidFill>
          </a:ln>
        </p:spPr>
        <p:txBody>
          <a:bodyPr wrap="square" rtlCol="0">
            <a:spAutoFit/>
          </a:bodyPr>
          <a:lstStyle/>
          <a:p>
            <a:pPr algn="ctr"/>
            <a:r>
              <a:rPr lang="en-US" sz="1200" dirty="0" smtClean="0">
                <a:solidFill>
                  <a:schemeClr val="bg1"/>
                </a:solidFill>
              </a:rPr>
              <a:t>Carrier or Large </a:t>
            </a:r>
            <a:br>
              <a:rPr lang="en-US" sz="1200" dirty="0" smtClean="0">
                <a:solidFill>
                  <a:schemeClr val="bg1"/>
                </a:solidFill>
              </a:rPr>
            </a:br>
            <a:r>
              <a:rPr lang="en-US" sz="1200" dirty="0" smtClean="0">
                <a:solidFill>
                  <a:schemeClr val="bg1"/>
                </a:solidFill>
              </a:rPr>
              <a:t>organizations</a:t>
            </a:r>
            <a:endParaRPr lang="en-US" sz="1200" dirty="0">
              <a:solidFill>
                <a:schemeClr val="bg1"/>
              </a:solidFill>
            </a:endParaRPr>
          </a:p>
        </p:txBody>
      </p:sp>
      <p:sp>
        <p:nvSpPr>
          <p:cNvPr id="7" name="Textfeld 6"/>
          <p:cNvSpPr txBox="1"/>
          <p:nvPr/>
        </p:nvSpPr>
        <p:spPr>
          <a:xfrm>
            <a:off x="500722" y="2841145"/>
            <a:ext cx="836239" cy="276999"/>
          </a:xfrm>
          <a:prstGeom prst="rect">
            <a:avLst/>
          </a:prstGeom>
          <a:solidFill>
            <a:srgbClr val="92D050"/>
          </a:solidFill>
          <a:ln>
            <a:solidFill>
              <a:srgbClr val="88C540"/>
            </a:solidFill>
          </a:ln>
        </p:spPr>
        <p:txBody>
          <a:bodyPr wrap="square" rtlCol="0">
            <a:spAutoFit/>
          </a:bodyPr>
          <a:lstStyle/>
          <a:p>
            <a:pPr algn="ctr"/>
            <a:r>
              <a:rPr lang="en-US" sz="1200" u="sng" dirty="0" smtClean="0"/>
              <a:t>Partner</a:t>
            </a:r>
            <a:endParaRPr lang="en-US" sz="1200" u="sng" dirty="0"/>
          </a:p>
        </p:txBody>
      </p:sp>
      <p:sp>
        <p:nvSpPr>
          <p:cNvPr id="8" name="Textfeld 7"/>
          <p:cNvSpPr txBox="1"/>
          <p:nvPr/>
        </p:nvSpPr>
        <p:spPr>
          <a:xfrm>
            <a:off x="1955835" y="3452441"/>
            <a:ext cx="1380674" cy="276999"/>
          </a:xfrm>
          <a:prstGeom prst="rect">
            <a:avLst/>
          </a:prstGeom>
          <a:noFill/>
          <a:ln>
            <a:solidFill>
              <a:srgbClr val="88C540"/>
            </a:solidFill>
          </a:ln>
        </p:spPr>
        <p:txBody>
          <a:bodyPr wrap="square" rtlCol="0">
            <a:spAutoFit/>
          </a:bodyPr>
          <a:lstStyle/>
          <a:p>
            <a:pPr algn="ctr"/>
            <a:r>
              <a:rPr lang="en-US" sz="1200" dirty="0" smtClean="0">
                <a:solidFill>
                  <a:schemeClr val="bg1"/>
                </a:solidFill>
              </a:rPr>
              <a:t>Customer</a:t>
            </a:r>
            <a:endParaRPr lang="en-US" sz="1200" dirty="0">
              <a:solidFill>
                <a:schemeClr val="bg1"/>
              </a:solidFill>
            </a:endParaRPr>
          </a:p>
        </p:txBody>
      </p:sp>
      <p:cxnSp>
        <p:nvCxnSpPr>
          <p:cNvPr id="9" name="Gewinkelte Verbindung 13"/>
          <p:cNvCxnSpPr>
            <a:stCxn id="6" idx="1"/>
            <a:endCxn id="7" idx="0"/>
          </p:cNvCxnSpPr>
          <p:nvPr/>
        </p:nvCxnSpPr>
        <p:spPr>
          <a:xfrm rot="10800000" flipV="1">
            <a:off x="918843" y="2276015"/>
            <a:ext cx="1036993" cy="565129"/>
          </a:xfrm>
          <a:prstGeom prst="bentConnector2">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winkelte Verbindung 16"/>
          <p:cNvCxnSpPr>
            <a:stCxn id="7" idx="2"/>
            <a:endCxn id="8" idx="1"/>
          </p:cNvCxnSpPr>
          <p:nvPr/>
        </p:nvCxnSpPr>
        <p:spPr>
          <a:xfrm rot="16200000" flipH="1">
            <a:off x="1200940" y="2836045"/>
            <a:ext cx="472797" cy="1036993"/>
          </a:xfrm>
          <a:prstGeom prst="bentConnector2">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6" idx="2"/>
            <a:endCxn id="8" idx="0"/>
          </p:cNvCxnSpPr>
          <p:nvPr/>
        </p:nvCxnSpPr>
        <p:spPr>
          <a:xfrm>
            <a:off x="2646172" y="2506848"/>
            <a:ext cx="0" cy="945593"/>
          </a:xfrm>
          <a:prstGeom prst="straightConnector1">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100071" y="1355332"/>
            <a:ext cx="2785081" cy="369948"/>
          </a:xfrm>
          <a:prstGeom prst="rect">
            <a:avLst/>
          </a:prstGeom>
          <a:noFill/>
        </p:spPr>
        <p:txBody>
          <a:bodyPr wrap="square" rtlCol="0">
            <a:spAutoFit/>
          </a:bodyPr>
          <a:lstStyle/>
          <a:p>
            <a:r>
              <a:rPr lang="en-US" dirty="0" smtClean="0">
                <a:solidFill>
                  <a:schemeClr val="bg1"/>
                </a:solidFill>
              </a:rPr>
              <a:t>Traditional Cloud model</a:t>
            </a:r>
            <a:endParaRPr lang="en-US" dirty="0">
              <a:solidFill>
                <a:schemeClr val="bg1"/>
              </a:solidFill>
            </a:endParaRPr>
          </a:p>
        </p:txBody>
      </p:sp>
      <p:cxnSp>
        <p:nvCxnSpPr>
          <p:cNvPr id="13" name="Gerade Verbindung mit Pfeil 12"/>
          <p:cNvCxnSpPr/>
          <p:nvPr/>
        </p:nvCxnSpPr>
        <p:spPr>
          <a:xfrm flipH="1">
            <a:off x="2803807" y="2572539"/>
            <a:ext cx="4769" cy="795963"/>
          </a:xfrm>
          <a:prstGeom prst="straightConnector1">
            <a:avLst/>
          </a:prstGeom>
          <a:ln w="57150">
            <a:solidFill>
              <a:schemeClr val="bg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790946" y="2761119"/>
            <a:ext cx="970138" cy="415498"/>
          </a:xfrm>
          <a:prstGeom prst="rect">
            <a:avLst/>
          </a:prstGeom>
          <a:noFill/>
        </p:spPr>
        <p:txBody>
          <a:bodyPr wrap="none" rtlCol="0">
            <a:spAutoFit/>
          </a:bodyPr>
          <a:lstStyle/>
          <a:p>
            <a:pPr algn="ctr"/>
            <a:r>
              <a:rPr lang="en-US" sz="1050" b="1" dirty="0" smtClean="0">
                <a:solidFill>
                  <a:schemeClr val="bg1"/>
                </a:solidFill>
              </a:rPr>
              <a:t>Contractual </a:t>
            </a:r>
            <a:br>
              <a:rPr lang="en-US" sz="1050" b="1" dirty="0" smtClean="0">
                <a:solidFill>
                  <a:schemeClr val="bg1"/>
                </a:solidFill>
              </a:rPr>
            </a:br>
            <a:r>
              <a:rPr lang="en-US" sz="1050" b="1" dirty="0" smtClean="0">
                <a:solidFill>
                  <a:schemeClr val="bg1"/>
                </a:solidFill>
              </a:rPr>
              <a:t>relation</a:t>
            </a:r>
            <a:endParaRPr lang="en-US" sz="1050" b="1" dirty="0">
              <a:solidFill>
                <a:schemeClr val="bg1"/>
              </a:solidFill>
            </a:endParaRPr>
          </a:p>
        </p:txBody>
      </p:sp>
      <p:sp>
        <p:nvSpPr>
          <p:cNvPr id="15" name="Textfeld 14"/>
          <p:cNvSpPr txBox="1"/>
          <p:nvPr/>
        </p:nvSpPr>
        <p:spPr>
          <a:xfrm>
            <a:off x="1550991" y="2759944"/>
            <a:ext cx="710451" cy="415498"/>
          </a:xfrm>
          <a:prstGeom prst="rect">
            <a:avLst/>
          </a:prstGeom>
          <a:noFill/>
          <a:ln>
            <a:noFill/>
          </a:ln>
        </p:spPr>
        <p:txBody>
          <a:bodyPr wrap="none" rtlCol="0">
            <a:spAutoFit/>
          </a:bodyPr>
          <a:lstStyle/>
          <a:p>
            <a:pPr algn="ctr"/>
            <a:r>
              <a:rPr lang="en-US" sz="1050" b="1" dirty="0" smtClean="0">
                <a:solidFill>
                  <a:schemeClr val="bg1">
                    <a:lumMod val="50000"/>
                    <a:lumOff val="50000"/>
                  </a:schemeClr>
                </a:solidFill>
              </a:rPr>
              <a:t>Sales </a:t>
            </a:r>
            <a:r>
              <a:rPr lang="en-US" sz="1050" b="1" dirty="0">
                <a:solidFill>
                  <a:schemeClr val="bg1">
                    <a:lumMod val="50000"/>
                    <a:lumOff val="50000"/>
                  </a:schemeClr>
                </a:solidFill>
              </a:rPr>
              <a:t/>
            </a:r>
            <a:br>
              <a:rPr lang="en-US" sz="1050" b="1" dirty="0">
                <a:solidFill>
                  <a:schemeClr val="bg1">
                    <a:lumMod val="50000"/>
                    <a:lumOff val="50000"/>
                  </a:schemeClr>
                </a:solidFill>
              </a:rPr>
            </a:br>
            <a:r>
              <a:rPr lang="en-US" sz="1050" b="1" dirty="0" smtClean="0">
                <a:solidFill>
                  <a:schemeClr val="bg1">
                    <a:lumMod val="50000"/>
                    <a:lumOff val="50000"/>
                  </a:schemeClr>
                </a:solidFill>
              </a:rPr>
              <a:t>Process</a:t>
            </a:r>
            <a:endParaRPr lang="en-US" sz="1050" b="1" dirty="0">
              <a:solidFill>
                <a:schemeClr val="bg1">
                  <a:lumMod val="50000"/>
                  <a:lumOff val="50000"/>
                </a:schemeClr>
              </a:solidFill>
            </a:endParaRPr>
          </a:p>
        </p:txBody>
      </p:sp>
      <p:sp>
        <p:nvSpPr>
          <p:cNvPr id="16" name="Textfeld 15"/>
          <p:cNvSpPr txBox="1"/>
          <p:nvPr/>
        </p:nvSpPr>
        <p:spPr>
          <a:xfrm>
            <a:off x="1039443" y="2060003"/>
            <a:ext cx="595035" cy="230832"/>
          </a:xfrm>
          <a:prstGeom prst="rect">
            <a:avLst/>
          </a:prstGeom>
          <a:noFill/>
          <a:ln>
            <a:noFill/>
          </a:ln>
        </p:spPr>
        <p:txBody>
          <a:bodyPr wrap="none" rtlCol="0">
            <a:spAutoFit/>
          </a:bodyPr>
          <a:lstStyle/>
          <a:p>
            <a:r>
              <a:rPr lang="en-US" sz="900" dirty="0" smtClean="0">
                <a:solidFill>
                  <a:schemeClr val="bg1">
                    <a:lumMod val="50000"/>
                    <a:lumOff val="50000"/>
                  </a:schemeClr>
                </a:solidFill>
              </a:rPr>
              <a:t>Indirect </a:t>
            </a:r>
            <a:endParaRPr lang="en-US" sz="900" dirty="0">
              <a:solidFill>
                <a:schemeClr val="bg1">
                  <a:lumMod val="50000"/>
                  <a:lumOff val="50000"/>
                </a:schemeClr>
              </a:solidFill>
            </a:endParaRPr>
          </a:p>
        </p:txBody>
      </p:sp>
      <p:sp>
        <p:nvSpPr>
          <p:cNvPr id="17" name="Textfeld 16"/>
          <p:cNvSpPr txBox="1"/>
          <p:nvPr/>
        </p:nvSpPr>
        <p:spPr>
          <a:xfrm rot="16200000">
            <a:off x="2269542" y="2837891"/>
            <a:ext cx="518091" cy="230832"/>
          </a:xfrm>
          <a:prstGeom prst="rect">
            <a:avLst/>
          </a:prstGeom>
          <a:noFill/>
        </p:spPr>
        <p:txBody>
          <a:bodyPr wrap="none" rtlCol="0">
            <a:spAutoFit/>
          </a:bodyPr>
          <a:lstStyle/>
          <a:p>
            <a:r>
              <a:rPr lang="en-US" sz="900" dirty="0" smtClean="0">
                <a:solidFill>
                  <a:schemeClr val="bg1">
                    <a:lumMod val="50000"/>
                    <a:lumOff val="50000"/>
                  </a:schemeClr>
                </a:solidFill>
              </a:rPr>
              <a:t>Direct </a:t>
            </a:r>
            <a:endParaRPr lang="en-US" sz="900" dirty="0">
              <a:solidFill>
                <a:schemeClr val="bg1">
                  <a:lumMod val="50000"/>
                  <a:lumOff val="50000"/>
                </a:schemeClr>
              </a:solidFill>
            </a:endParaRPr>
          </a:p>
        </p:txBody>
      </p:sp>
      <p:sp>
        <p:nvSpPr>
          <p:cNvPr id="18" name="Textfeld 17"/>
          <p:cNvSpPr txBox="1"/>
          <p:nvPr/>
        </p:nvSpPr>
        <p:spPr>
          <a:xfrm>
            <a:off x="6233531" y="2051003"/>
            <a:ext cx="1380674" cy="461665"/>
          </a:xfrm>
          <a:prstGeom prst="rect">
            <a:avLst/>
          </a:prstGeom>
          <a:solidFill>
            <a:srgbClr val="92D050"/>
          </a:solidFill>
          <a:ln>
            <a:solidFill>
              <a:srgbClr val="88C540"/>
            </a:solidFill>
          </a:ln>
        </p:spPr>
        <p:txBody>
          <a:bodyPr wrap="square" rtlCol="0">
            <a:spAutoFit/>
          </a:bodyPr>
          <a:lstStyle/>
          <a:p>
            <a:pPr algn="ctr"/>
            <a:r>
              <a:rPr lang="en-US" sz="1200" u="sng" dirty="0" smtClean="0"/>
              <a:t>Partner</a:t>
            </a:r>
            <a:r>
              <a:rPr lang="en-US" sz="1200" dirty="0" smtClean="0"/>
              <a:t> with </a:t>
            </a:r>
            <a:r>
              <a:rPr lang="en-US" sz="1200" dirty="0" err="1" smtClean="0"/>
              <a:t>OSBiz</a:t>
            </a:r>
            <a:r>
              <a:rPr lang="en-US" sz="1200" dirty="0" smtClean="0"/>
              <a:t> Product </a:t>
            </a:r>
            <a:endParaRPr lang="en-US" sz="1200" dirty="0"/>
          </a:p>
        </p:txBody>
      </p:sp>
      <p:sp>
        <p:nvSpPr>
          <p:cNvPr id="19" name="Textfeld 18"/>
          <p:cNvSpPr txBox="1"/>
          <p:nvPr/>
        </p:nvSpPr>
        <p:spPr>
          <a:xfrm>
            <a:off x="6233531" y="3458261"/>
            <a:ext cx="1380674" cy="276999"/>
          </a:xfrm>
          <a:prstGeom prst="rect">
            <a:avLst/>
          </a:prstGeom>
          <a:noFill/>
          <a:ln>
            <a:solidFill>
              <a:srgbClr val="88C540"/>
            </a:solidFill>
          </a:ln>
        </p:spPr>
        <p:txBody>
          <a:bodyPr wrap="square" rtlCol="0">
            <a:spAutoFit/>
          </a:bodyPr>
          <a:lstStyle/>
          <a:p>
            <a:pPr algn="ctr"/>
            <a:r>
              <a:rPr lang="en-US" sz="1200" dirty="0" smtClean="0">
                <a:solidFill>
                  <a:schemeClr val="bg1"/>
                </a:solidFill>
              </a:rPr>
              <a:t>Customer</a:t>
            </a:r>
            <a:endParaRPr lang="en-US" sz="1200" dirty="0">
              <a:solidFill>
                <a:schemeClr val="bg1"/>
              </a:solidFill>
            </a:endParaRPr>
          </a:p>
        </p:txBody>
      </p:sp>
      <p:cxnSp>
        <p:nvCxnSpPr>
          <p:cNvPr id="20" name="Gerade Verbindung mit Pfeil 19"/>
          <p:cNvCxnSpPr>
            <a:stCxn id="18" idx="2"/>
            <a:endCxn id="19" idx="0"/>
          </p:cNvCxnSpPr>
          <p:nvPr/>
        </p:nvCxnSpPr>
        <p:spPr>
          <a:xfrm>
            <a:off x="6923868" y="2512668"/>
            <a:ext cx="0" cy="945593"/>
          </a:xfrm>
          <a:prstGeom prst="straightConnector1">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7081503" y="2578359"/>
            <a:ext cx="4769" cy="795963"/>
          </a:xfrm>
          <a:prstGeom prst="straightConnector1">
            <a:avLst/>
          </a:prstGeom>
          <a:ln w="57150">
            <a:solidFill>
              <a:schemeClr val="bg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068642" y="2766939"/>
            <a:ext cx="970138" cy="415498"/>
          </a:xfrm>
          <a:prstGeom prst="rect">
            <a:avLst/>
          </a:prstGeom>
          <a:noFill/>
        </p:spPr>
        <p:txBody>
          <a:bodyPr wrap="none" rtlCol="0">
            <a:spAutoFit/>
          </a:bodyPr>
          <a:lstStyle/>
          <a:p>
            <a:pPr algn="ctr"/>
            <a:r>
              <a:rPr lang="en-US" sz="1050" b="1" dirty="0" smtClean="0">
                <a:solidFill>
                  <a:schemeClr val="bg1"/>
                </a:solidFill>
              </a:rPr>
              <a:t>Contractual </a:t>
            </a:r>
            <a:br>
              <a:rPr lang="en-US" sz="1050" b="1" dirty="0" smtClean="0">
                <a:solidFill>
                  <a:schemeClr val="bg1"/>
                </a:solidFill>
              </a:rPr>
            </a:br>
            <a:r>
              <a:rPr lang="en-US" sz="1050" b="1" dirty="0" smtClean="0">
                <a:solidFill>
                  <a:schemeClr val="bg1"/>
                </a:solidFill>
              </a:rPr>
              <a:t>relation</a:t>
            </a:r>
            <a:endParaRPr lang="en-US" sz="1050" b="1" dirty="0">
              <a:solidFill>
                <a:schemeClr val="bg1"/>
              </a:solidFill>
            </a:endParaRPr>
          </a:p>
        </p:txBody>
      </p:sp>
      <p:sp>
        <p:nvSpPr>
          <p:cNvPr id="23" name="Textfeld 22"/>
          <p:cNvSpPr txBox="1"/>
          <p:nvPr/>
        </p:nvSpPr>
        <p:spPr>
          <a:xfrm>
            <a:off x="5954327" y="2765764"/>
            <a:ext cx="710451" cy="415498"/>
          </a:xfrm>
          <a:prstGeom prst="rect">
            <a:avLst/>
          </a:prstGeom>
          <a:noFill/>
          <a:ln>
            <a:solidFill>
              <a:schemeClr val="bg1">
                <a:lumMod val="50000"/>
                <a:lumOff val="50000"/>
              </a:schemeClr>
            </a:solidFill>
          </a:ln>
        </p:spPr>
        <p:txBody>
          <a:bodyPr wrap="none" rtlCol="0">
            <a:spAutoFit/>
          </a:bodyPr>
          <a:lstStyle/>
          <a:p>
            <a:pPr algn="ctr"/>
            <a:r>
              <a:rPr lang="en-US" sz="1050" b="1" dirty="0" smtClean="0">
                <a:solidFill>
                  <a:schemeClr val="bg1">
                    <a:lumMod val="50000"/>
                    <a:lumOff val="50000"/>
                  </a:schemeClr>
                </a:solidFill>
              </a:rPr>
              <a:t>Sales </a:t>
            </a:r>
            <a:r>
              <a:rPr lang="en-US" sz="1050" b="1" dirty="0">
                <a:solidFill>
                  <a:schemeClr val="bg1">
                    <a:lumMod val="50000"/>
                    <a:lumOff val="50000"/>
                  </a:schemeClr>
                </a:solidFill>
              </a:rPr>
              <a:t/>
            </a:r>
            <a:br>
              <a:rPr lang="en-US" sz="1050" b="1" dirty="0">
                <a:solidFill>
                  <a:schemeClr val="bg1">
                    <a:lumMod val="50000"/>
                    <a:lumOff val="50000"/>
                  </a:schemeClr>
                </a:solidFill>
              </a:rPr>
            </a:br>
            <a:r>
              <a:rPr lang="en-US" sz="1050" b="1" dirty="0" smtClean="0">
                <a:solidFill>
                  <a:schemeClr val="bg1">
                    <a:lumMod val="50000"/>
                    <a:lumOff val="50000"/>
                  </a:schemeClr>
                </a:solidFill>
              </a:rPr>
              <a:t>Process</a:t>
            </a:r>
            <a:endParaRPr lang="en-US" sz="1050" b="1" dirty="0">
              <a:solidFill>
                <a:schemeClr val="bg1">
                  <a:lumMod val="50000"/>
                  <a:lumOff val="50000"/>
                </a:schemeClr>
              </a:solidFill>
            </a:endParaRPr>
          </a:p>
        </p:txBody>
      </p:sp>
      <p:sp>
        <p:nvSpPr>
          <p:cNvPr id="24" name="Textfeld 23"/>
          <p:cNvSpPr txBox="1"/>
          <p:nvPr/>
        </p:nvSpPr>
        <p:spPr>
          <a:xfrm rot="16200000">
            <a:off x="6547238" y="2843711"/>
            <a:ext cx="518091" cy="230832"/>
          </a:xfrm>
          <a:prstGeom prst="rect">
            <a:avLst/>
          </a:prstGeom>
          <a:noFill/>
          <a:ln>
            <a:solidFill>
              <a:schemeClr val="bg1">
                <a:lumMod val="50000"/>
                <a:lumOff val="50000"/>
              </a:schemeClr>
            </a:solidFill>
          </a:ln>
        </p:spPr>
        <p:txBody>
          <a:bodyPr wrap="none" rtlCol="0">
            <a:spAutoFit/>
          </a:bodyPr>
          <a:lstStyle/>
          <a:p>
            <a:r>
              <a:rPr lang="en-US" sz="900" dirty="0" smtClean="0">
                <a:solidFill>
                  <a:schemeClr val="bg1">
                    <a:lumMod val="50000"/>
                    <a:lumOff val="50000"/>
                  </a:schemeClr>
                </a:solidFill>
              </a:rPr>
              <a:t>Direct </a:t>
            </a:r>
            <a:endParaRPr lang="en-US" sz="900" dirty="0">
              <a:solidFill>
                <a:schemeClr val="bg1">
                  <a:lumMod val="50000"/>
                  <a:lumOff val="50000"/>
                </a:schemeClr>
              </a:solidFill>
            </a:endParaRPr>
          </a:p>
        </p:txBody>
      </p:sp>
      <p:sp>
        <p:nvSpPr>
          <p:cNvPr id="25" name="Textfeld 24"/>
          <p:cNvSpPr txBox="1"/>
          <p:nvPr/>
        </p:nvSpPr>
        <p:spPr>
          <a:xfrm>
            <a:off x="4970603" y="1228089"/>
            <a:ext cx="3874486" cy="707886"/>
          </a:xfrm>
          <a:prstGeom prst="rect">
            <a:avLst/>
          </a:prstGeom>
          <a:noFill/>
        </p:spPr>
        <p:txBody>
          <a:bodyPr wrap="square" rtlCol="0">
            <a:spAutoFit/>
          </a:bodyPr>
          <a:lstStyle/>
          <a:p>
            <a:pPr algn="ctr"/>
            <a:r>
              <a:rPr lang="en-US" sz="2000" dirty="0" smtClean="0">
                <a:solidFill>
                  <a:schemeClr val="tx2"/>
                </a:solidFill>
              </a:rPr>
              <a:t>OpenScape Business </a:t>
            </a:r>
          </a:p>
          <a:p>
            <a:pPr algn="ctr"/>
            <a:r>
              <a:rPr lang="en-US" sz="2000" b="1" dirty="0" smtClean="0">
                <a:solidFill>
                  <a:schemeClr val="tx2"/>
                </a:solidFill>
              </a:rPr>
              <a:t>Pay As You Go</a:t>
            </a:r>
            <a:endParaRPr lang="en-US" sz="2000" b="1" dirty="0">
              <a:solidFill>
                <a:schemeClr val="tx2"/>
              </a:solidFill>
            </a:endParaRPr>
          </a:p>
        </p:txBody>
      </p:sp>
      <p:sp>
        <p:nvSpPr>
          <p:cNvPr id="26" name="Textfeld 25"/>
          <p:cNvSpPr txBox="1"/>
          <p:nvPr/>
        </p:nvSpPr>
        <p:spPr>
          <a:xfrm>
            <a:off x="739999" y="3999682"/>
            <a:ext cx="3202864" cy="523220"/>
          </a:xfrm>
          <a:prstGeom prst="rect">
            <a:avLst/>
          </a:prstGeom>
          <a:noFill/>
        </p:spPr>
        <p:txBody>
          <a:bodyPr wrap="none" rtlCol="0">
            <a:spAutoFit/>
          </a:bodyPr>
          <a:lstStyle/>
          <a:p>
            <a:pPr algn="ctr"/>
            <a:r>
              <a:rPr lang="en-US" sz="1400" dirty="0" smtClean="0">
                <a:solidFill>
                  <a:schemeClr val="bg1"/>
                </a:solidFill>
              </a:rPr>
              <a:t>Traditional Cloud model is a business </a:t>
            </a:r>
            <a:br>
              <a:rPr lang="en-US" sz="1400" dirty="0" smtClean="0">
                <a:solidFill>
                  <a:schemeClr val="bg1"/>
                </a:solidFill>
              </a:rPr>
            </a:br>
            <a:r>
              <a:rPr lang="en-US" sz="1400" dirty="0" smtClean="0">
                <a:solidFill>
                  <a:schemeClr val="bg1"/>
                </a:solidFill>
              </a:rPr>
              <a:t>RISK for many partners</a:t>
            </a:r>
            <a:endParaRPr lang="en-US" sz="1400" dirty="0">
              <a:solidFill>
                <a:schemeClr val="bg1"/>
              </a:solidFill>
            </a:endParaRPr>
          </a:p>
        </p:txBody>
      </p:sp>
      <p:sp>
        <p:nvSpPr>
          <p:cNvPr id="27" name="Textfeld 26"/>
          <p:cNvSpPr txBox="1"/>
          <p:nvPr/>
        </p:nvSpPr>
        <p:spPr>
          <a:xfrm>
            <a:off x="4827809" y="4012477"/>
            <a:ext cx="4060343" cy="523220"/>
          </a:xfrm>
          <a:prstGeom prst="rect">
            <a:avLst/>
          </a:prstGeom>
          <a:noFill/>
        </p:spPr>
        <p:txBody>
          <a:bodyPr wrap="none" rtlCol="0">
            <a:spAutoFit/>
          </a:bodyPr>
          <a:lstStyle/>
          <a:p>
            <a:pPr algn="ctr"/>
            <a:r>
              <a:rPr lang="en-US" sz="1400" dirty="0" smtClean="0">
                <a:solidFill>
                  <a:schemeClr val="bg1"/>
                </a:solidFill>
              </a:rPr>
              <a:t>Partners can keep their business model and </a:t>
            </a:r>
            <a:br>
              <a:rPr lang="en-US" sz="1400" dirty="0" smtClean="0">
                <a:solidFill>
                  <a:schemeClr val="bg1"/>
                </a:solidFill>
              </a:rPr>
            </a:br>
            <a:r>
              <a:rPr lang="en-US" sz="1400" dirty="0" smtClean="0">
                <a:solidFill>
                  <a:schemeClr val="bg1"/>
                </a:solidFill>
              </a:rPr>
              <a:t>can compete against Traditional Cloud offerings  </a:t>
            </a:r>
            <a:endParaRPr lang="en-US" sz="1400" dirty="0">
              <a:solidFill>
                <a:schemeClr val="bg1"/>
              </a:solidFill>
            </a:endParaRPr>
          </a:p>
        </p:txBody>
      </p:sp>
      <p:cxnSp>
        <p:nvCxnSpPr>
          <p:cNvPr id="29" name="Gerader Verbinder 28"/>
          <p:cNvCxnSpPr/>
          <p:nvPr/>
        </p:nvCxnSpPr>
        <p:spPr>
          <a:xfrm>
            <a:off x="4425417" y="1389051"/>
            <a:ext cx="4689" cy="32876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5AD5EBDB-97EB-4E5D-ACC2-20BDC24910C3}" type="slidenum">
              <a:rPr lang="en-US" smtClean="0"/>
              <a:pPr/>
              <a:t>13</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6" name="Textfeld 5"/>
          <p:cNvSpPr txBox="1"/>
          <p:nvPr/>
        </p:nvSpPr>
        <p:spPr>
          <a:xfrm>
            <a:off x="1207566" y="2017263"/>
            <a:ext cx="2643695" cy="461665"/>
          </a:xfrm>
          <a:prstGeom prst="rect">
            <a:avLst/>
          </a:prstGeom>
          <a:noFill/>
          <a:ln>
            <a:solidFill>
              <a:srgbClr val="88C540"/>
            </a:solidFill>
          </a:ln>
        </p:spPr>
        <p:txBody>
          <a:bodyPr wrap="square" rtlCol="0">
            <a:spAutoFit/>
          </a:bodyPr>
          <a:lstStyle/>
          <a:p>
            <a:pPr algn="ctr"/>
            <a:r>
              <a:rPr lang="en-US" sz="1200" dirty="0" smtClean="0">
                <a:solidFill>
                  <a:schemeClr val="bg1"/>
                </a:solidFill>
              </a:rPr>
              <a:t>Multi-Tenant communication infrastructure</a:t>
            </a:r>
            <a:endParaRPr lang="en-US" sz="1200" dirty="0">
              <a:solidFill>
                <a:schemeClr val="bg1"/>
              </a:solidFill>
            </a:endParaRPr>
          </a:p>
        </p:txBody>
      </p:sp>
      <p:cxnSp>
        <p:nvCxnSpPr>
          <p:cNvPr id="7" name="Gerade Verbindung mit Pfeil 6"/>
          <p:cNvCxnSpPr>
            <a:stCxn id="6" idx="2"/>
            <a:endCxn id="20" idx="0"/>
          </p:cNvCxnSpPr>
          <p:nvPr/>
        </p:nvCxnSpPr>
        <p:spPr>
          <a:xfrm flipH="1">
            <a:off x="2524899" y="2478928"/>
            <a:ext cx="4515" cy="687856"/>
          </a:xfrm>
          <a:prstGeom prst="straightConnector1">
            <a:avLst/>
          </a:prstGeom>
          <a:ln w="28575">
            <a:solidFill>
              <a:srgbClr val="88C5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141951" y="1348352"/>
            <a:ext cx="2785081" cy="369948"/>
          </a:xfrm>
          <a:prstGeom prst="rect">
            <a:avLst/>
          </a:prstGeom>
          <a:noFill/>
        </p:spPr>
        <p:txBody>
          <a:bodyPr wrap="square" rtlCol="0">
            <a:spAutoFit/>
          </a:bodyPr>
          <a:lstStyle/>
          <a:p>
            <a:r>
              <a:rPr lang="en-US" dirty="0" smtClean="0">
                <a:solidFill>
                  <a:schemeClr val="bg1"/>
                </a:solidFill>
              </a:rPr>
              <a:t>Traditional Cloud model</a:t>
            </a:r>
            <a:endParaRPr lang="en-US" dirty="0">
              <a:solidFill>
                <a:schemeClr val="bg1"/>
              </a:solidFill>
            </a:endParaRPr>
          </a:p>
        </p:txBody>
      </p:sp>
      <p:sp>
        <p:nvSpPr>
          <p:cNvPr id="9" name="Textfeld 8"/>
          <p:cNvSpPr txBox="1"/>
          <p:nvPr/>
        </p:nvSpPr>
        <p:spPr>
          <a:xfrm>
            <a:off x="6205611" y="2016103"/>
            <a:ext cx="1380674" cy="276999"/>
          </a:xfrm>
          <a:prstGeom prst="rect">
            <a:avLst/>
          </a:prstGeom>
          <a:noFill/>
          <a:ln>
            <a:solidFill>
              <a:srgbClr val="88C540"/>
            </a:solidFill>
          </a:ln>
        </p:spPr>
        <p:txBody>
          <a:bodyPr wrap="square" rtlCol="0">
            <a:spAutoFit/>
          </a:bodyPr>
          <a:lstStyle>
            <a:defPPr>
              <a:defRPr lang="en-US"/>
            </a:defPPr>
            <a:lvl1pPr algn="ctr">
              <a:defRPr sz="1200">
                <a:solidFill>
                  <a:schemeClr val="bg1"/>
                </a:solidFill>
              </a:defRPr>
            </a:lvl1pPr>
          </a:lstStyle>
          <a:p>
            <a:r>
              <a:rPr lang="en-US" dirty="0" smtClean="0"/>
              <a:t>Multi-Instance</a:t>
            </a:r>
            <a:endParaRPr lang="en-US" dirty="0"/>
          </a:p>
        </p:txBody>
      </p:sp>
      <p:sp>
        <p:nvSpPr>
          <p:cNvPr id="11" name="Textfeld 10"/>
          <p:cNvSpPr txBox="1"/>
          <p:nvPr/>
        </p:nvSpPr>
        <p:spPr>
          <a:xfrm>
            <a:off x="1685610" y="4229072"/>
            <a:ext cx="1524713" cy="307777"/>
          </a:xfrm>
          <a:prstGeom prst="rect">
            <a:avLst/>
          </a:prstGeom>
          <a:noFill/>
        </p:spPr>
        <p:txBody>
          <a:bodyPr wrap="none" rtlCol="0">
            <a:spAutoFit/>
          </a:bodyPr>
          <a:lstStyle/>
          <a:p>
            <a:pPr algn="ctr"/>
            <a:r>
              <a:rPr lang="en-US" sz="1400" dirty="0" smtClean="0">
                <a:solidFill>
                  <a:schemeClr val="bg1"/>
                </a:solidFill>
              </a:rPr>
              <a:t>“only” IP focused</a:t>
            </a:r>
            <a:endParaRPr lang="en-US" sz="1400" dirty="0">
              <a:solidFill>
                <a:schemeClr val="bg1"/>
              </a:solidFill>
            </a:endParaRPr>
          </a:p>
        </p:txBody>
      </p:sp>
      <p:sp>
        <p:nvSpPr>
          <p:cNvPr id="12" name="Textfeld 11"/>
          <p:cNvSpPr txBox="1"/>
          <p:nvPr/>
        </p:nvSpPr>
        <p:spPr>
          <a:xfrm>
            <a:off x="5527956" y="4123021"/>
            <a:ext cx="2675604" cy="523220"/>
          </a:xfrm>
          <a:prstGeom prst="rect">
            <a:avLst/>
          </a:prstGeom>
          <a:noFill/>
        </p:spPr>
        <p:txBody>
          <a:bodyPr wrap="none" rtlCol="0">
            <a:spAutoFit/>
          </a:bodyPr>
          <a:lstStyle/>
          <a:p>
            <a:pPr algn="ctr"/>
            <a:r>
              <a:rPr lang="en-US" sz="1400" dirty="0" smtClean="0">
                <a:solidFill>
                  <a:schemeClr val="bg1"/>
                </a:solidFill>
              </a:rPr>
              <a:t>IP focused with </a:t>
            </a:r>
            <a:r>
              <a:rPr lang="en-US" sz="1400" u="sng" dirty="0" smtClean="0">
                <a:solidFill>
                  <a:schemeClr val="bg1"/>
                </a:solidFill>
              </a:rPr>
              <a:t>option</a:t>
            </a:r>
            <a:r>
              <a:rPr lang="en-US" sz="1400" dirty="0" smtClean="0">
                <a:solidFill>
                  <a:schemeClr val="bg1"/>
                </a:solidFill>
              </a:rPr>
              <a:t> for TDM </a:t>
            </a:r>
          </a:p>
          <a:p>
            <a:pPr algn="ctr"/>
            <a:r>
              <a:rPr lang="en-US" sz="1400" dirty="0" smtClean="0">
                <a:solidFill>
                  <a:schemeClr val="bg1"/>
                </a:solidFill>
              </a:rPr>
              <a:t>provides much more flexibility</a:t>
            </a:r>
            <a:endParaRPr lang="en-US" sz="1400" dirty="0">
              <a:solidFill>
                <a:schemeClr val="bg1"/>
              </a:solidFill>
            </a:endParaRPr>
          </a:p>
        </p:txBody>
      </p:sp>
      <p:sp>
        <p:nvSpPr>
          <p:cNvPr id="13" name="Textfeld 12"/>
          <p:cNvSpPr txBox="1"/>
          <p:nvPr/>
        </p:nvSpPr>
        <p:spPr>
          <a:xfrm>
            <a:off x="2529413" y="2723451"/>
            <a:ext cx="1127232" cy="230832"/>
          </a:xfrm>
          <a:prstGeom prst="rect">
            <a:avLst/>
          </a:prstGeom>
          <a:noFill/>
        </p:spPr>
        <p:txBody>
          <a:bodyPr wrap="none" rtlCol="0">
            <a:spAutoFit/>
          </a:bodyPr>
          <a:lstStyle/>
          <a:p>
            <a:r>
              <a:rPr lang="de-DE" sz="900" dirty="0" smtClean="0">
                <a:solidFill>
                  <a:srgbClr val="92D050"/>
                </a:solidFill>
              </a:rPr>
              <a:t>IP Communication</a:t>
            </a:r>
            <a:endParaRPr lang="de-DE" sz="900" dirty="0">
              <a:solidFill>
                <a:srgbClr val="92D050"/>
              </a:solidFill>
            </a:endParaRPr>
          </a:p>
        </p:txBody>
      </p:sp>
      <p:sp>
        <p:nvSpPr>
          <p:cNvPr id="15" name="Textfeld 14"/>
          <p:cNvSpPr txBox="1"/>
          <p:nvPr/>
        </p:nvSpPr>
        <p:spPr>
          <a:xfrm>
            <a:off x="5829256" y="2722171"/>
            <a:ext cx="1127232" cy="230832"/>
          </a:xfrm>
          <a:prstGeom prst="rect">
            <a:avLst/>
          </a:prstGeom>
          <a:noFill/>
        </p:spPr>
        <p:txBody>
          <a:bodyPr wrap="none" rtlCol="0">
            <a:spAutoFit/>
          </a:bodyPr>
          <a:lstStyle/>
          <a:p>
            <a:r>
              <a:rPr lang="de-DE" sz="900" dirty="0" smtClean="0">
                <a:solidFill>
                  <a:srgbClr val="92D050"/>
                </a:solidFill>
              </a:rPr>
              <a:t>IP Communication</a:t>
            </a:r>
            <a:endParaRPr lang="de-DE" sz="900" dirty="0">
              <a:solidFill>
                <a:srgbClr val="92D050"/>
              </a:solidFill>
            </a:endParaRPr>
          </a:p>
        </p:txBody>
      </p:sp>
      <p:cxnSp>
        <p:nvCxnSpPr>
          <p:cNvPr id="16" name="Gerader Verbinder 15"/>
          <p:cNvCxnSpPr/>
          <p:nvPr/>
        </p:nvCxnSpPr>
        <p:spPr>
          <a:xfrm flipV="1">
            <a:off x="1731403" y="2948692"/>
            <a:ext cx="1520939" cy="30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9" idx="2"/>
            <a:endCxn id="33" idx="0"/>
          </p:cNvCxnSpPr>
          <p:nvPr/>
        </p:nvCxnSpPr>
        <p:spPr>
          <a:xfrm flipH="1">
            <a:off x="6892905" y="2293102"/>
            <a:ext cx="3043" cy="873683"/>
          </a:xfrm>
          <a:prstGeom prst="straightConnector1">
            <a:avLst/>
          </a:prstGeom>
          <a:ln w="28575">
            <a:solidFill>
              <a:srgbClr val="88C5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uppieren 18"/>
          <p:cNvGrpSpPr/>
          <p:nvPr/>
        </p:nvGrpSpPr>
        <p:grpSpPr>
          <a:xfrm>
            <a:off x="1244282" y="3166784"/>
            <a:ext cx="2561234" cy="937597"/>
            <a:chOff x="1244282" y="3166784"/>
            <a:chExt cx="2561234" cy="937597"/>
          </a:xfrm>
        </p:grpSpPr>
        <p:sp>
          <p:nvSpPr>
            <p:cNvPr id="20" name="Rechteck 19"/>
            <p:cNvSpPr/>
            <p:nvPr/>
          </p:nvSpPr>
          <p:spPr>
            <a:xfrm>
              <a:off x="1244282" y="3166784"/>
              <a:ext cx="2561234" cy="937597"/>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1960577" y="3264666"/>
              <a:ext cx="401638" cy="368300"/>
            </a:xfrm>
            <a:prstGeom prst="rect">
              <a:avLst/>
            </a:prstGeom>
            <a:noFill/>
            <a:ln w="9525">
              <a:noFill/>
              <a:miter lim="800000"/>
              <a:headEnd/>
              <a:tailEnd/>
            </a:ln>
          </p:spPr>
        </p:pic>
        <p:pic>
          <p:nvPicPr>
            <p:cNvPr id="22"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2371173" y="3393361"/>
              <a:ext cx="401638" cy="368300"/>
            </a:xfrm>
            <a:prstGeom prst="rect">
              <a:avLst/>
            </a:prstGeom>
            <a:noFill/>
            <a:ln w="9525">
              <a:noFill/>
              <a:miter lim="800000"/>
              <a:headEnd/>
              <a:tailEnd/>
            </a:ln>
          </p:spPr>
        </p:pic>
        <p:pic>
          <p:nvPicPr>
            <p:cNvPr id="23"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2779791" y="3539870"/>
              <a:ext cx="401638" cy="368300"/>
            </a:xfrm>
            <a:prstGeom prst="rect">
              <a:avLst/>
            </a:prstGeom>
            <a:noFill/>
            <a:ln w="9525">
              <a:noFill/>
              <a:miter lim="800000"/>
              <a:headEnd/>
              <a:tailEnd/>
            </a:ln>
          </p:spPr>
        </p:pic>
        <p:sp>
          <p:nvSpPr>
            <p:cNvPr id="24" name="Textfeld 23"/>
            <p:cNvSpPr txBox="1"/>
            <p:nvPr/>
          </p:nvSpPr>
          <p:spPr>
            <a:xfrm>
              <a:off x="1969017" y="3611023"/>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sp>
          <p:nvSpPr>
            <p:cNvPr id="25" name="Textfeld 24"/>
            <p:cNvSpPr txBox="1"/>
            <p:nvPr/>
          </p:nvSpPr>
          <p:spPr>
            <a:xfrm>
              <a:off x="2377635" y="3748721"/>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sp>
          <p:nvSpPr>
            <p:cNvPr id="26" name="Textfeld 25"/>
            <p:cNvSpPr txBox="1"/>
            <p:nvPr/>
          </p:nvSpPr>
          <p:spPr>
            <a:xfrm>
              <a:off x="2782813" y="3888702"/>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grpSp>
      <p:sp>
        <p:nvSpPr>
          <p:cNvPr id="27" name="Textfeld 26"/>
          <p:cNvSpPr txBox="1"/>
          <p:nvPr/>
        </p:nvSpPr>
        <p:spPr>
          <a:xfrm rot="16200000">
            <a:off x="3146544" y="2641304"/>
            <a:ext cx="2804039" cy="369332"/>
          </a:xfrm>
          <a:prstGeom prst="rect">
            <a:avLst/>
          </a:prstGeom>
          <a:noFill/>
        </p:spPr>
        <p:txBody>
          <a:bodyPr wrap="square" rtlCol="0">
            <a:spAutoFit/>
          </a:bodyPr>
          <a:lstStyle/>
          <a:p>
            <a:r>
              <a:rPr lang="de-DE" dirty="0" smtClean="0">
                <a:solidFill>
                  <a:srgbClr val="92D050"/>
                </a:solidFill>
              </a:rPr>
              <a:t>Customer       Datacenter</a:t>
            </a:r>
            <a:endParaRPr lang="de-DE" dirty="0">
              <a:solidFill>
                <a:srgbClr val="92D050"/>
              </a:solidFill>
            </a:endParaRPr>
          </a:p>
        </p:txBody>
      </p:sp>
      <p:grpSp>
        <p:nvGrpSpPr>
          <p:cNvPr id="28" name="Gruppieren 27"/>
          <p:cNvGrpSpPr/>
          <p:nvPr/>
        </p:nvGrpSpPr>
        <p:grpSpPr>
          <a:xfrm>
            <a:off x="5165317" y="3166785"/>
            <a:ext cx="3455175" cy="937597"/>
            <a:chOff x="5165317" y="3166785"/>
            <a:chExt cx="3455175" cy="937597"/>
          </a:xfrm>
        </p:grpSpPr>
        <p:sp>
          <p:nvSpPr>
            <p:cNvPr id="29" name="Textfeld 28"/>
            <p:cNvSpPr txBox="1"/>
            <p:nvPr/>
          </p:nvSpPr>
          <p:spPr>
            <a:xfrm>
              <a:off x="5554145" y="3630579"/>
              <a:ext cx="1165704" cy="369332"/>
            </a:xfrm>
            <a:prstGeom prst="rect">
              <a:avLst/>
            </a:prstGeom>
            <a:noFill/>
          </p:spPr>
          <p:txBody>
            <a:bodyPr wrap="none" rtlCol="0">
              <a:spAutoFit/>
            </a:bodyPr>
            <a:lstStyle/>
            <a:p>
              <a:pPr algn="ctr"/>
              <a:r>
                <a:rPr lang="en-US" sz="900" dirty="0" smtClean="0">
                  <a:solidFill>
                    <a:schemeClr val="bg1"/>
                  </a:solidFill>
                </a:rPr>
                <a:t>TDM; DECT; FAX; </a:t>
              </a:r>
              <a:br>
                <a:rPr lang="en-US" sz="900" dirty="0" smtClean="0">
                  <a:solidFill>
                    <a:schemeClr val="bg1"/>
                  </a:solidFill>
                </a:rPr>
              </a:br>
              <a:r>
                <a:rPr lang="en-US" sz="900" dirty="0" smtClean="0">
                  <a:solidFill>
                    <a:schemeClr val="bg1"/>
                  </a:solidFill>
                </a:rPr>
                <a:t>Door opener.. </a:t>
              </a:r>
              <a:endParaRPr lang="en-US" sz="900" dirty="0">
                <a:solidFill>
                  <a:schemeClr val="bg1"/>
                </a:solidFill>
              </a:endParaRPr>
            </a:p>
          </p:txBody>
        </p:sp>
        <p:pic>
          <p:nvPicPr>
            <p:cNvPr id="30"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7228777" y="3293361"/>
              <a:ext cx="401638" cy="368300"/>
            </a:xfrm>
            <a:prstGeom prst="rect">
              <a:avLst/>
            </a:prstGeom>
            <a:noFill/>
            <a:ln w="9525">
              <a:noFill/>
              <a:miter lim="800000"/>
              <a:headEnd/>
              <a:tailEnd/>
            </a:ln>
          </p:spPr>
        </p:pic>
        <p:pic>
          <p:nvPicPr>
            <p:cNvPr id="31"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7639373" y="3422056"/>
              <a:ext cx="401638" cy="368300"/>
            </a:xfrm>
            <a:prstGeom prst="rect">
              <a:avLst/>
            </a:prstGeom>
            <a:noFill/>
            <a:ln w="9525">
              <a:noFill/>
              <a:miter lim="800000"/>
              <a:headEnd/>
              <a:tailEnd/>
            </a:ln>
          </p:spPr>
        </p:pic>
        <p:pic>
          <p:nvPicPr>
            <p:cNvPr id="32" name="Picture 63" descr="F:\OSD²\NewCo Icons 2013\2013.10.01 NewCo Icons charcoal\Desk-Phone-IP-35G.png"/>
            <p:cNvPicPr>
              <a:picLocks noChangeAspect="1" noChangeArrowheads="1"/>
            </p:cNvPicPr>
            <p:nvPr/>
          </p:nvPicPr>
          <p:blipFill>
            <a:blip r:embed="rId2" cstate="print"/>
            <a:srcRect/>
            <a:stretch>
              <a:fillRect/>
            </a:stretch>
          </p:blipFill>
          <p:spPr bwMode="auto">
            <a:xfrm>
              <a:off x="8047991" y="3568565"/>
              <a:ext cx="401638" cy="368300"/>
            </a:xfrm>
            <a:prstGeom prst="rect">
              <a:avLst/>
            </a:prstGeom>
            <a:noFill/>
            <a:ln w="9525">
              <a:noFill/>
              <a:miter lim="800000"/>
              <a:headEnd/>
              <a:tailEnd/>
            </a:ln>
          </p:spPr>
        </p:pic>
        <p:sp>
          <p:nvSpPr>
            <p:cNvPr id="33" name="Rechteck 32"/>
            <p:cNvSpPr/>
            <p:nvPr/>
          </p:nvSpPr>
          <p:spPr>
            <a:xfrm>
              <a:off x="5165317" y="3166785"/>
              <a:ext cx="3455175" cy="937597"/>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7237217" y="3639718"/>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sp>
          <p:nvSpPr>
            <p:cNvPr id="35" name="Textfeld 34"/>
            <p:cNvSpPr txBox="1"/>
            <p:nvPr/>
          </p:nvSpPr>
          <p:spPr>
            <a:xfrm>
              <a:off x="7645835" y="3777416"/>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sp>
          <p:nvSpPr>
            <p:cNvPr id="36" name="Textfeld 35"/>
            <p:cNvSpPr txBox="1"/>
            <p:nvPr/>
          </p:nvSpPr>
          <p:spPr>
            <a:xfrm>
              <a:off x="8099975" y="3915272"/>
              <a:ext cx="402674" cy="169277"/>
            </a:xfrm>
            <a:prstGeom prst="rect">
              <a:avLst/>
            </a:prstGeom>
            <a:noFill/>
          </p:spPr>
          <p:txBody>
            <a:bodyPr wrap="none" rtlCol="0">
              <a:spAutoFit/>
            </a:bodyPr>
            <a:lstStyle/>
            <a:p>
              <a:r>
                <a:rPr lang="de-DE" sz="500" dirty="0" smtClean="0">
                  <a:solidFill>
                    <a:schemeClr val="bg1"/>
                  </a:solidFill>
                </a:rPr>
                <a:t>@</a:t>
              </a:r>
              <a:r>
                <a:rPr lang="de-DE" sz="500" dirty="0" err="1" smtClean="0">
                  <a:solidFill>
                    <a:schemeClr val="bg1"/>
                  </a:solidFill>
                </a:rPr>
                <a:t>cloud</a:t>
              </a:r>
              <a:endParaRPr lang="de-DE" sz="500" dirty="0">
                <a:solidFill>
                  <a:schemeClr val="bg1"/>
                </a:solidFill>
              </a:endParaRPr>
            </a:p>
          </p:txBody>
        </p:sp>
        <p:sp>
          <p:nvSpPr>
            <p:cNvPr id="37" name="Textfeld 36"/>
            <p:cNvSpPr txBox="1"/>
            <p:nvPr/>
          </p:nvSpPr>
          <p:spPr>
            <a:xfrm>
              <a:off x="6751132" y="3402066"/>
              <a:ext cx="338554" cy="369332"/>
            </a:xfrm>
            <a:prstGeom prst="rect">
              <a:avLst/>
            </a:prstGeom>
            <a:noFill/>
          </p:spPr>
          <p:txBody>
            <a:bodyPr wrap="none" rtlCol="0">
              <a:spAutoFit/>
            </a:bodyPr>
            <a:lstStyle/>
            <a:p>
              <a:r>
                <a:rPr lang="de-DE" dirty="0" smtClean="0">
                  <a:solidFill>
                    <a:schemeClr val="bg1"/>
                  </a:solidFill>
                </a:rPr>
                <a:t>&amp;</a:t>
              </a:r>
              <a:endParaRPr lang="de-DE" dirty="0">
                <a:solidFill>
                  <a:schemeClr val="bg1"/>
                </a:solidFill>
              </a:endParaRPr>
            </a:p>
          </p:txBody>
        </p:sp>
        <p:pic>
          <p:nvPicPr>
            <p:cNvPr id="38"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3377213"/>
              <a:ext cx="748181" cy="22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9" name="Gerader Verbinder 38"/>
          <p:cNvCxnSpPr/>
          <p:nvPr/>
        </p:nvCxnSpPr>
        <p:spPr>
          <a:xfrm flipV="1">
            <a:off x="6095926" y="2950522"/>
            <a:ext cx="1520939" cy="30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982893" y="1215581"/>
            <a:ext cx="3874486" cy="707886"/>
          </a:xfrm>
          <a:prstGeom prst="rect">
            <a:avLst/>
          </a:prstGeom>
          <a:noFill/>
        </p:spPr>
        <p:txBody>
          <a:bodyPr wrap="square" rtlCol="0">
            <a:spAutoFit/>
          </a:bodyPr>
          <a:lstStyle/>
          <a:p>
            <a:pPr algn="ctr"/>
            <a:r>
              <a:rPr lang="en-US" sz="2000" dirty="0" smtClean="0">
                <a:solidFill>
                  <a:schemeClr val="tx2"/>
                </a:solidFill>
              </a:rPr>
              <a:t>OpenScape Business </a:t>
            </a:r>
          </a:p>
          <a:p>
            <a:pPr algn="ctr"/>
            <a:r>
              <a:rPr lang="en-US" sz="2000" b="1" dirty="0" smtClean="0">
                <a:solidFill>
                  <a:schemeClr val="tx2"/>
                </a:solidFill>
              </a:rPr>
              <a:t>Pay As You Go</a:t>
            </a:r>
            <a:endParaRPr lang="en-US" sz="2000" b="1" dirty="0">
              <a:solidFill>
                <a:schemeClr val="tx2"/>
              </a:solidFill>
            </a:endParaRPr>
          </a:p>
        </p:txBody>
      </p:sp>
      <p:sp>
        <p:nvSpPr>
          <p:cNvPr id="42" name="Titel 1"/>
          <p:cNvSpPr>
            <a:spLocks noGrp="1"/>
          </p:cNvSpPr>
          <p:nvPr>
            <p:ph type="title"/>
          </p:nvPr>
        </p:nvSpPr>
        <p:spPr>
          <a:xfrm>
            <a:off x="636599" y="273888"/>
            <a:ext cx="7907337" cy="775097"/>
          </a:xfrm>
        </p:spPr>
        <p:txBody>
          <a:bodyPr/>
          <a:lstStyle/>
          <a:p>
            <a:r>
              <a:rPr lang="de-DE" sz="2800" dirty="0" smtClean="0"/>
              <a:t>Advantage </a:t>
            </a:r>
            <a:r>
              <a:rPr lang="de-DE" sz="2800" b="1" dirty="0" smtClean="0"/>
              <a:t>Pay As </a:t>
            </a:r>
            <a:r>
              <a:rPr lang="de-DE" sz="2800" b="1" dirty="0" err="1" smtClean="0"/>
              <a:t>You</a:t>
            </a:r>
            <a:r>
              <a:rPr lang="de-DE" sz="2800" b="1" dirty="0" smtClean="0"/>
              <a:t> Go </a:t>
            </a:r>
            <a:r>
              <a:rPr lang="de-DE" sz="2800" dirty="0" err="1" smtClean="0"/>
              <a:t>compared</a:t>
            </a:r>
            <a:r>
              <a:rPr lang="de-DE" sz="2800" dirty="0" smtClean="0"/>
              <a:t> to…</a:t>
            </a:r>
            <a:br>
              <a:rPr lang="de-DE" sz="2800" dirty="0" smtClean="0"/>
            </a:br>
            <a:r>
              <a:rPr lang="de-DE" sz="2000" dirty="0" smtClean="0">
                <a:solidFill>
                  <a:schemeClr val="bg1"/>
                </a:solidFill>
              </a:rPr>
              <a:t>Traditional Cloud </a:t>
            </a:r>
            <a:r>
              <a:rPr lang="de-DE" sz="2000" dirty="0" err="1" smtClean="0">
                <a:solidFill>
                  <a:schemeClr val="bg1"/>
                </a:solidFill>
              </a:rPr>
              <a:t>Offerings</a:t>
            </a:r>
            <a:r>
              <a:rPr lang="de-DE" sz="2000" dirty="0" smtClean="0">
                <a:solidFill>
                  <a:schemeClr val="bg1"/>
                </a:solidFill>
              </a:rPr>
              <a:t> </a:t>
            </a:r>
            <a:r>
              <a:rPr lang="de-DE" sz="2000" dirty="0" err="1" smtClean="0">
                <a:solidFill>
                  <a:schemeClr val="bg1"/>
                </a:solidFill>
              </a:rPr>
              <a:t>from</a:t>
            </a:r>
            <a:r>
              <a:rPr lang="de-DE" sz="2000" dirty="0" smtClean="0">
                <a:solidFill>
                  <a:schemeClr val="bg1"/>
                </a:solidFill>
              </a:rPr>
              <a:t> a Technical </a:t>
            </a:r>
            <a:r>
              <a:rPr lang="de-DE" sz="2000" dirty="0" err="1" smtClean="0">
                <a:solidFill>
                  <a:schemeClr val="bg1"/>
                </a:solidFill>
              </a:rPr>
              <a:t>Perspective</a:t>
            </a:r>
            <a:endParaRPr lang="de-DE" sz="2800" dirty="0">
              <a:solidFill>
                <a:schemeClr val="bg1"/>
              </a:solidFill>
            </a:endParaRPr>
          </a:p>
        </p:txBody>
      </p:sp>
    </p:spTree>
    <p:extLst>
      <p:ext uri="{BB962C8B-B14F-4D97-AF65-F5344CB8AC3E}">
        <p14:creationId xmlns:p14="http://schemas.microsoft.com/office/powerpoint/2010/main" val="2683397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14</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t>Order </a:t>
            </a:r>
            <a:r>
              <a:rPr lang="en-US" sz="1800" dirty="0" smtClean="0"/>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36093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to Order &amp; </a:t>
            </a:r>
            <a:r>
              <a:rPr lang="en-US" dirty="0" smtClean="0"/>
              <a:t>Proceed (Overview)</a:t>
            </a:r>
            <a:endParaRPr lang="en-US"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15</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grpSp>
        <p:nvGrpSpPr>
          <p:cNvPr id="29" name="Gruppieren 28"/>
          <p:cNvGrpSpPr/>
          <p:nvPr/>
        </p:nvGrpSpPr>
        <p:grpSpPr>
          <a:xfrm>
            <a:off x="671936" y="2086873"/>
            <a:ext cx="7996417" cy="809856"/>
            <a:chOff x="671936" y="2086873"/>
            <a:chExt cx="7996417" cy="809856"/>
          </a:xfrm>
        </p:grpSpPr>
        <p:sp>
          <p:nvSpPr>
            <p:cNvPr id="8" name="Inhaltsplatzhalter 2"/>
            <p:cNvSpPr txBox="1">
              <a:spLocks/>
            </p:cNvSpPr>
            <p:nvPr/>
          </p:nvSpPr>
          <p:spPr bwMode="auto">
            <a:xfrm>
              <a:off x="1375639" y="2121537"/>
              <a:ext cx="5648938" cy="77519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1800" kern="0" dirty="0"/>
                <a:t>Choose the right deployment model &amp; Phones</a:t>
              </a:r>
            </a:p>
            <a:p>
              <a:pPr marL="0" indent="0">
                <a:spcBef>
                  <a:spcPts val="300"/>
                </a:spcBef>
                <a:buFontTx/>
                <a:buNone/>
              </a:pPr>
              <a:r>
                <a:rPr lang="en-US" sz="900" i="1" kern="0" dirty="0"/>
                <a:t>OpenScape Business System (S/X) &amp; Phones needs to be purchased as usual, Installation and Configuration of the OpenScape Business Systems happens as usual, OSBiz SSL Base License needs to be activated first</a:t>
              </a:r>
            </a:p>
            <a:p>
              <a:pPr marL="0" indent="0">
                <a:buFontTx/>
                <a:buNone/>
              </a:pPr>
              <a:endParaRPr lang="en-US" sz="1200" kern="0" dirty="0"/>
            </a:p>
          </p:txBody>
        </p:sp>
        <p:sp>
          <p:nvSpPr>
            <p:cNvPr id="10" name="Ellipse 9"/>
            <p:cNvSpPr/>
            <p:nvPr/>
          </p:nvSpPr>
          <p:spPr>
            <a:xfrm>
              <a:off x="671936" y="2232423"/>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Harmony Sans" pitchFamily="2" charset="0"/>
                </a:rPr>
                <a:t>2</a:t>
              </a:r>
            </a:p>
          </p:txBody>
        </p:sp>
        <p:grpSp>
          <p:nvGrpSpPr>
            <p:cNvPr id="23" name="Gruppieren 22"/>
            <p:cNvGrpSpPr/>
            <p:nvPr/>
          </p:nvGrpSpPr>
          <p:grpSpPr>
            <a:xfrm>
              <a:off x="7389959" y="2086873"/>
              <a:ext cx="948177" cy="505209"/>
              <a:chOff x="7012517" y="1988029"/>
              <a:chExt cx="948177" cy="505209"/>
            </a:xfrm>
          </p:grpSpPr>
          <p:pic>
            <p:nvPicPr>
              <p:cNvPr id="11"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2517" y="2254102"/>
                <a:ext cx="621132" cy="239136"/>
              </a:xfrm>
              <a:prstGeom prst="rect">
                <a:avLst/>
              </a:prstGeom>
            </p:spPr>
          </p:pic>
          <p:pic>
            <p:nvPicPr>
              <p:cNvPr id="12"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307" y="1988029"/>
                <a:ext cx="533387" cy="399458"/>
              </a:xfrm>
              <a:prstGeom prst="rect">
                <a:avLst/>
              </a:prstGeom>
            </p:spPr>
          </p:pic>
        </p:grpSp>
        <p:pic>
          <p:nvPicPr>
            <p:cNvPr id="13"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56753" y="2246449"/>
              <a:ext cx="411600" cy="39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Inhaltsplatzhalter 2"/>
          <p:cNvSpPr txBox="1">
            <a:spLocks/>
          </p:cNvSpPr>
          <p:nvPr/>
        </p:nvSpPr>
        <p:spPr bwMode="auto">
          <a:xfrm>
            <a:off x="1368551" y="4045860"/>
            <a:ext cx="6628591" cy="396355"/>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1800" kern="0" dirty="0"/>
              <a:t>Receive your monthly invoice via your Distribution Partner</a:t>
            </a:r>
          </a:p>
          <a:p>
            <a:pPr marL="0" indent="0">
              <a:spcBef>
                <a:spcPts val="300"/>
              </a:spcBef>
              <a:buFontTx/>
              <a:buNone/>
            </a:pPr>
            <a:r>
              <a:rPr lang="en-US" sz="800" kern="0" dirty="0"/>
              <a:t>OpenScape Business reports license usage back to UNIFY and sent invoice to Distribution Partner</a:t>
            </a:r>
          </a:p>
        </p:txBody>
      </p:sp>
      <p:sp>
        <p:nvSpPr>
          <p:cNvPr id="22" name="Rechteckiger Pfeil 21"/>
          <p:cNvSpPr/>
          <p:nvPr/>
        </p:nvSpPr>
        <p:spPr>
          <a:xfrm flipV="1">
            <a:off x="768756" y="3926785"/>
            <a:ext cx="408723" cy="436040"/>
          </a:xfrm>
          <a:prstGeom prst="bentArrow">
            <a:avLst>
              <a:gd name="adj1" fmla="val 33475"/>
              <a:gd name="adj2" fmla="val 25000"/>
              <a:gd name="adj3" fmla="val 25000"/>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25" name="Gruppieren 24"/>
          <p:cNvGrpSpPr/>
          <p:nvPr/>
        </p:nvGrpSpPr>
        <p:grpSpPr>
          <a:xfrm>
            <a:off x="658088" y="2841175"/>
            <a:ext cx="8326654" cy="886828"/>
            <a:chOff x="658088" y="2841175"/>
            <a:chExt cx="8326654" cy="886828"/>
          </a:xfrm>
        </p:grpSpPr>
        <p:sp>
          <p:nvSpPr>
            <p:cNvPr id="14" name="Inhaltsplatzhalter 2"/>
            <p:cNvSpPr txBox="1">
              <a:spLocks/>
            </p:cNvSpPr>
            <p:nvPr/>
          </p:nvSpPr>
          <p:spPr bwMode="auto">
            <a:xfrm>
              <a:off x="1361791" y="2952811"/>
              <a:ext cx="5454652" cy="77519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1600" kern="0" dirty="0"/>
                <a:t>Select the right Feature Licenses / add additional Values (SIP Trunks, Contact Center, etc.) as needed</a:t>
              </a:r>
            </a:p>
            <a:p>
              <a:pPr marL="0" indent="0">
                <a:spcBef>
                  <a:spcPts val="300"/>
                </a:spcBef>
                <a:buFontTx/>
                <a:buNone/>
              </a:pPr>
              <a:r>
                <a:rPr lang="en-US" sz="900" kern="0" dirty="0"/>
                <a:t>Licenses needs to be assigned within OSBiz WBM License Dialog</a:t>
              </a:r>
              <a:endParaRPr lang="en-US" sz="700" kern="0" dirty="0"/>
            </a:p>
          </p:txBody>
        </p:sp>
        <p:sp>
          <p:nvSpPr>
            <p:cNvPr id="15" name="Ellipse 14"/>
            <p:cNvSpPr/>
            <p:nvPr/>
          </p:nvSpPr>
          <p:spPr>
            <a:xfrm>
              <a:off x="658088" y="3063697"/>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Harmony Sans" pitchFamily="2" charset="0"/>
                </a:rPr>
                <a:t>3</a:t>
              </a:r>
            </a:p>
          </p:txBody>
        </p:sp>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439" y="2841175"/>
              <a:ext cx="1947303" cy="831274"/>
            </a:xfrm>
            <a:prstGeom prst="rect">
              <a:avLst/>
            </a:prstGeom>
          </p:spPr>
        </p:pic>
      </p:grpSp>
      <p:grpSp>
        <p:nvGrpSpPr>
          <p:cNvPr id="28" name="Gruppieren 27"/>
          <p:cNvGrpSpPr/>
          <p:nvPr/>
        </p:nvGrpSpPr>
        <p:grpSpPr>
          <a:xfrm>
            <a:off x="671936" y="1235389"/>
            <a:ext cx="8108588" cy="775192"/>
            <a:chOff x="671936" y="1235389"/>
            <a:chExt cx="8108588" cy="775192"/>
          </a:xfrm>
        </p:grpSpPr>
        <p:pic>
          <p:nvPicPr>
            <p:cNvPr id="6" name="Grafik 5"/>
            <p:cNvPicPr>
              <a:picLocks noChangeAspect="1"/>
            </p:cNvPicPr>
            <p:nvPr/>
          </p:nvPicPr>
          <p:blipFill>
            <a:blip r:embed="rId6"/>
            <a:stretch>
              <a:fillRect/>
            </a:stretch>
          </p:blipFill>
          <p:spPr>
            <a:xfrm>
              <a:off x="7189671" y="1319736"/>
              <a:ext cx="1590853" cy="413921"/>
            </a:xfrm>
            <a:prstGeom prst="rect">
              <a:avLst/>
            </a:prstGeom>
          </p:spPr>
        </p:pic>
        <p:sp>
          <p:nvSpPr>
            <p:cNvPr id="7" name="Ellipse 6"/>
            <p:cNvSpPr/>
            <p:nvPr/>
          </p:nvSpPr>
          <p:spPr>
            <a:xfrm>
              <a:off x="671936" y="1411539"/>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Harmony Sans" pitchFamily="2" charset="0"/>
                </a:rPr>
                <a:t>1</a:t>
              </a:r>
            </a:p>
          </p:txBody>
        </p:sp>
        <p:sp>
          <p:nvSpPr>
            <p:cNvPr id="26" name="Inhaltsplatzhalter 2"/>
            <p:cNvSpPr txBox="1">
              <a:spLocks/>
            </p:cNvSpPr>
            <p:nvPr/>
          </p:nvSpPr>
          <p:spPr bwMode="auto">
            <a:xfrm>
              <a:off x="1357317" y="1235389"/>
              <a:ext cx="5648938" cy="77519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1800" kern="0" dirty="0"/>
                <a:t>Order </a:t>
              </a:r>
              <a:r>
                <a:rPr lang="en-US" sz="1800" kern="0" dirty="0" err="1"/>
                <a:t>OSBiz</a:t>
              </a:r>
              <a:r>
                <a:rPr lang="en-US" sz="1800" kern="0" dirty="0"/>
                <a:t> </a:t>
              </a:r>
              <a:r>
                <a:rPr lang="en-US" sz="1800" kern="0" dirty="0" smtClean="0"/>
                <a:t>SSL Base License </a:t>
              </a:r>
              <a:r>
                <a:rPr lang="en-US" sz="1800" kern="0" dirty="0"/>
                <a:t>at 0€ costs</a:t>
              </a:r>
            </a:p>
            <a:p>
              <a:pPr marL="0" indent="0">
                <a:spcBef>
                  <a:spcPts val="300"/>
                </a:spcBef>
                <a:buFontTx/>
                <a:buNone/>
              </a:pPr>
              <a:r>
                <a:rPr lang="en-US" sz="900" i="1" kern="0" dirty="0" smtClean="0"/>
                <a:t>Includes already Software Support, </a:t>
              </a:r>
              <a:r>
                <a:rPr lang="en-US" sz="900" i="1" kern="0" dirty="0"/>
                <a:t>Networking &amp; Auto </a:t>
              </a:r>
              <a:r>
                <a:rPr lang="en-US" sz="900" i="1" kern="0" dirty="0" smtClean="0"/>
                <a:t>Attendant Licenses</a:t>
              </a:r>
            </a:p>
            <a:p>
              <a:pPr marL="0" indent="0">
                <a:spcBef>
                  <a:spcPts val="300"/>
                </a:spcBef>
                <a:buFontTx/>
                <a:buNone/>
              </a:pPr>
              <a:endParaRPr lang="en-US" sz="900" i="1" kern="0" dirty="0"/>
            </a:p>
            <a:p>
              <a:pPr marL="0" indent="0">
                <a:buFontTx/>
                <a:buNone/>
              </a:pPr>
              <a:endParaRPr lang="en-US" sz="1200" kern="0" dirty="0"/>
            </a:p>
          </p:txBody>
        </p:sp>
      </p:grpSp>
    </p:spTree>
    <p:extLst>
      <p:ext uri="{BB962C8B-B14F-4D97-AF65-F5344CB8AC3E}">
        <p14:creationId xmlns:p14="http://schemas.microsoft.com/office/powerpoint/2010/main" val="27299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5AD5EBDB-97EB-4E5D-ACC2-20BDC24910C3}" type="slidenum">
              <a:rPr lang="en-US" smtClean="0"/>
              <a:pPr/>
              <a:t>16</a:t>
            </a:fld>
            <a:endParaRPr lang="en-US" dirty="0"/>
          </a:p>
        </p:txBody>
      </p:sp>
      <p:sp>
        <p:nvSpPr>
          <p:cNvPr id="7" name="Ellipse 6"/>
          <p:cNvSpPr>
            <a:spLocks noChangeAspect="1"/>
          </p:cNvSpPr>
          <p:nvPr/>
        </p:nvSpPr>
        <p:spPr>
          <a:xfrm>
            <a:off x="489968" y="331055"/>
            <a:ext cx="720000" cy="720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FF"/>
                </a:solidFill>
                <a:latin typeface="Harmony Sans" pitchFamily="2" charset="0"/>
              </a:rPr>
              <a:t>1</a:t>
            </a:r>
          </a:p>
        </p:txBody>
      </p:sp>
      <p:sp>
        <p:nvSpPr>
          <p:cNvPr id="26" name="Inhaltsplatzhalter 2"/>
          <p:cNvSpPr txBox="1">
            <a:spLocks/>
          </p:cNvSpPr>
          <p:nvPr/>
        </p:nvSpPr>
        <p:spPr bwMode="auto">
          <a:xfrm>
            <a:off x="1602036" y="254811"/>
            <a:ext cx="6993404" cy="90512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2800" kern="0" dirty="0"/>
              <a:t>Order </a:t>
            </a:r>
            <a:r>
              <a:rPr lang="en-US" sz="2800" kern="0" dirty="0" err="1"/>
              <a:t>OSBiz</a:t>
            </a:r>
            <a:r>
              <a:rPr lang="en-US" sz="2800" kern="0" dirty="0"/>
              <a:t> </a:t>
            </a:r>
            <a:r>
              <a:rPr lang="en-US" sz="2800" kern="0" dirty="0" smtClean="0"/>
              <a:t>SSL Base License </a:t>
            </a:r>
            <a:r>
              <a:rPr lang="en-US" sz="2800" kern="0" dirty="0"/>
              <a:t>at 0€ </a:t>
            </a:r>
            <a:r>
              <a:rPr lang="en-US" sz="2800" kern="0" dirty="0" smtClean="0"/>
              <a:t>costs</a:t>
            </a:r>
          </a:p>
          <a:p>
            <a:pPr marL="0" indent="0">
              <a:spcBef>
                <a:spcPts val="300"/>
              </a:spcBef>
              <a:buFontTx/>
              <a:buNone/>
            </a:pPr>
            <a:r>
              <a:rPr lang="en-US" sz="2000" kern="0" dirty="0" smtClean="0">
                <a:solidFill>
                  <a:schemeClr val="tx2"/>
                </a:solidFill>
              </a:rPr>
              <a:t>Details</a:t>
            </a:r>
            <a:endParaRPr lang="en-US" sz="1400" kern="0" dirty="0">
              <a:solidFill>
                <a:schemeClr val="tx2"/>
              </a:solidFill>
            </a:endParaRPr>
          </a:p>
        </p:txBody>
      </p:sp>
      <p:sp>
        <p:nvSpPr>
          <p:cNvPr id="24" name="Inhaltsplatzhalter 2"/>
          <p:cNvSpPr>
            <a:spLocks noGrp="1"/>
          </p:cNvSpPr>
          <p:nvPr>
            <p:ph idx="1"/>
          </p:nvPr>
        </p:nvSpPr>
        <p:spPr>
          <a:xfrm>
            <a:off x="838576" y="1440428"/>
            <a:ext cx="6925358" cy="3338513"/>
          </a:xfrm>
        </p:spPr>
        <p:txBody>
          <a:bodyPr/>
          <a:lstStyle/>
          <a:p>
            <a:pPr>
              <a:spcBef>
                <a:spcPts val="1200"/>
              </a:spcBef>
            </a:pPr>
            <a:r>
              <a:rPr lang="en-US" sz="1600" dirty="0" smtClean="0"/>
              <a:t>Can only be “purchased” via your “on-boarded” Distribution Partner (signed SSL Amendment)</a:t>
            </a:r>
          </a:p>
          <a:p>
            <a:pPr>
              <a:spcBef>
                <a:spcPts val="1200"/>
              </a:spcBef>
            </a:pPr>
            <a:r>
              <a:rPr lang="en-US" sz="1600" dirty="0" smtClean="0"/>
              <a:t>Two different OpenScape Business SSL Base Licenses are available: One for </a:t>
            </a:r>
            <a:r>
              <a:rPr lang="en-US" sz="1600" dirty="0" err="1" smtClean="0"/>
              <a:t>OSBiz</a:t>
            </a:r>
            <a:r>
              <a:rPr lang="en-US" sz="1600" dirty="0" smtClean="0"/>
              <a:t> X1 and one for </a:t>
            </a:r>
            <a:r>
              <a:rPr lang="en-US" sz="1600" dirty="0" err="1" smtClean="0"/>
              <a:t>OSBiz</a:t>
            </a:r>
            <a:r>
              <a:rPr lang="en-US" sz="1600" dirty="0" smtClean="0"/>
              <a:t> X3/X5/X8/S</a:t>
            </a:r>
            <a:endParaRPr lang="en-US" sz="1600" dirty="0"/>
          </a:p>
          <a:p>
            <a:pPr>
              <a:spcBef>
                <a:spcPts val="1200"/>
              </a:spcBef>
            </a:pPr>
            <a:r>
              <a:rPr lang="en-US" sz="1600" dirty="0" smtClean="0"/>
              <a:t>The </a:t>
            </a:r>
            <a:r>
              <a:rPr lang="en-US" sz="1600" dirty="0" err="1" smtClean="0"/>
              <a:t>OSBiz</a:t>
            </a:r>
            <a:r>
              <a:rPr lang="en-US" sz="1600" dirty="0" smtClean="0"/>
              <a:t> SSL Base License needs to be activated on an </a:t>
            </a:r>
            <a:r>
              <a:rPr lang="en-US" sz="1600" dirty="0" err="1" smtClean="0"/>
              <a:t>Endcustomer</a:t>
            </a:r>
            <a:r>
              <a:rPr lang="en-US" sz="1600" dirty="0" smtClean="0"/>
              <a:t> CLS Account (as usual with any other License)</a:t>
            </a:r>
            <a:endParaRPr lang="en-US" sz="1600" dirty="0"/>
          </a:p>
          <a:p>
            <a:pPr>
              <a:spcBef>
                <a:spcPts val="1200"/>
              </a:spcBef>
            </a:pPr>
            <a:r>
              <a:rPr lang="en-US" sz="1600" dirty="0" smtClean="0"/>
              <a:t>With the Activation of the </a:t>
            </a:r>
            <a:r>
              <a:rPr lang="en-US" sz="1600" dirty="0" err="1" smtClean="0"/>
              <a:t>OSBiz</a:t>
            </a:r>
            <a:r>
              <a:rPr lang="en-US" sz="1600" dirty="0" smtClean="0"/>
              <a:t> SSL Base License all Pay As You Go Features can be assigned, for e.g. max no. of Voice/UC Users</a:t>
            </a:r>
          </a:p>
          <a:p>
            <a:pPr>
              <a:spcBef>
                <a:spcPts val="1200"/>
              </a:spcBef>
            </a:pPr>
            <a:r>
              <a:rPr lang="en-US" sz="1600" dirty="0" err="1" smtClean="0"/>
              <a:t>OSBiz</a:t>
            </a:r>
            <a:r>
              <a:rPr lang="en-US" sz="1600" dirty="0" smtClean="0"/>
              <a:t> SSL Base Licenses are the only SSL Licenses which can be ordered, all other SSL Licenses (L-Numbers) are just for billing purposes </a:t>
            </a:r>
            <a:endParaRPr lang="en-US" sz="1800" dirty="0"/>
          </a:p>
        </p:txBody>
      </p:sp>
      <p:pic>
        <p:nvPicPr>
          <p:cNvPr id="27" name="Grafik 26"/>
          <p:cNvPicPr>
            <a:picLocks noChangeAspect="1"/>
          </p:cNvPicPr>
          <p:nvPr/>
        </p:nvPicPr>
        <p:blipFill>
          <a:blip r:embed="rId2"/>
          <a:stretch>
            <a:fillRect/>
          </a:stretch>
        </p:blipFill>
        <p:spPr>
          <a:xfrm rot="1043961">
            <a:off x="6974650" y="1149933"/>
            <a:ext cx="1777392" cy="462456"/>
          </a:xfrm>
          <a:prstGeom prst="rect">
            <a:avLst/>
          </a:prstGeom>
        </p:spPr>
      </p:pic>
      <p:sp>
        <p:nvSpPr>
          <p:cNvPr id="9" name="Fußzeilenplatzhalter 8"/>
          <p:cNvSpPr>
            <a:spLocks noGrp="1"/>
          </p:cNvSpPr>
          <p:nvPr>
            <p:ph type="ftr" sz="quarter" idx="3"/>
          </p:nvPr>
        </p:nvSpPr>
        <p:spPr/>
        <p:txBody>
          <a:bodyPr/>
          <a:lstStyle/>
          <a:p>
            <a:r>
              <a:rPr lang="en-US" smtClean="0"/>
              <a:t>Copyright © Unify Software &amp; Solutions GmbH &amp; Co. KG 2016. All rights reserved.</a:t>
            </a:r>
            <a:endParaRPr lang="en-US" dirty="0"/>
          </a:p>
        </p:txBody>
      </p:sp>
    </p:spTree>
    <p:extLst>
      <p:ext uri="{BB962C8B-B14F-4D97-AF65-F5344CB8AC3E}">
        <p14:creationId xmlns:p14="http://schemas.microsoft.com/office/powerpoint/2010/main" val="24888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5AD5EBDB-97EB-4E5D-ACC2-20BDC24910C3}" type="slidenum">
              <a:rPr lang="en-US" smtClean="0"/>
              <a:pPr/>
              <a:t>17</a:t>
            </a:fld>
            <a:endParaRPr lang="en-US" dirty="0"/>
          </a:p>
        </p:txBody>
      </p:sp>
      <p:sp>
        <p:nvSpPr>
          <p:cNvPr id="7" name="Ellipse 6"/>
          <p:cNvSpPr>
            <a:spLocks noChangeAspect="1"/>
          </p:cNvSpPr>
          <p:nvPr/>
        </p:nvSpPr>
        <p:spPr>
          <a:xfrm>
            <a:off x="489968" y="331055"/>
            <a:ext cx="720000" cy="720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FF"/>
                </a:solidFill>
                <a:latin typeface="Harmony Sans" pitchFamily="2" charset="0"/>
              </a:rPr>
              <a:t>2</a:t>
            </a:r>
            <a:endParaRPr lang="en-US" sz="4000" b="1" dirty="0">
              <a:solidFill>
                <a:srgbClr val="FFFFFF"/>
              </a:solidFill>
              <a:latin typeface="Harmony Sans" pitchFamily="2" charset="0"/>
            </a:endParaRPr>
          </a:p>
        </p:txBody>
      </p:sp>
      <p:sp>
        <p:nvSpPr>
          <p:cNvPr id="26" name="Inhaltsplatzhalter 2"/>
          <p:cNvSpPr txBox="1">
            <a:spLocks/>
          </p:cNvSpPr>
          <p:nvPr/>
        </p:nvSpPr>
        <p:spPr bwMode="auto">
          <a:xfrm>
            <a:off x="1602036" y="254811"/>
            <a:ext cx="7465764" cy="90512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2400" kern="0" dirty="0"/>
              <a:t>Choose the right deployment model &amp; Phones</a:t>
            </a:r>
          </a:p>
          <a:p>
            <a:pPr marL="0" indent="0">
              <a:spcBef>
                <a:spcPts val="300"/>
              </a:spcBef>
              <a:buFontTx/>
              <a:buNone/>
            </a:pPr>
            <a:r>
              <a:rPr lang="en-US" sz="2000" kern="0" dirty="0" smtClean="0">
                <a:solidFill>
                  <a:schemeClr val="tx2"/>
                </a:solidFill>
              </a:rPr>
              <a:t>Details</a:t>
            </a:r>
            <a:endParaRPr lang="en-US" sz="1400" kern="0" dirty="0">
              <a:solidFill>
                <a:schemeClr val="tx2"/>
              </a:solidFill>
            </a:endParaRPr>
          </a:p>
        </p:txBody>
      </p:sp>
      <p:sp>
        <p:nvSpPr>
          <p:cNvPr id="24" name="Inhaltsplatzhalter 2"/>
          <p:cNvSpPr>
            <a:spLocks noGrp="1"/>
          </p:cNvSpPr>
          <p:nvPr>
            <p:ph idx="1"/>
          </p:nvPr>
        </p:nvSpPr>
        <p:spPr>
          <a:xfrm>
            <a:off x="838575" y="1440428"/>
            <a:ext cx="7069291" cy="3338513"/>
          </a:xfrm>
        </p:spPr>
        <p:txBody>
          <a:bodyPr/>
          <a:lstStyle/>
          <a:p>
            <a:pPr>
              <a:spcBef>
                <a:spcPts val="1200"/>
              </a:spcBef>
            </a:pPr>
            <a:r>
              <a:rPr lang="en-US" sz="1600" dirty="0" smtClean="0"/>
              <a:t>Pay As You Go can be used with all </a:t>
            </a:r>
            <a:r>
              <a:rPr lang="en-US" sz="1600" dirty="0" err="1" smtClean="0"/>
              <a:t>OSBiz</a:t>
            </a:r>
            <a:r>
              <a:rPr lang="en-US" sz="1600" dirty="0" smtClean="0"/>
              <a:t> Deployments and all different type of phones (IP, TDM, DECT, analog, etc.)</a:t>
            </a:r>
          </a:p>
          <a:p>
            <a:pPr>
              <a:spcBef>
                <a:spcPts val="1200"/>
              </a:spcBef>
            </a:pPr>
            <a:r>
              <a:rPr lang="en-US" sz="1600" dirty="0" smtClean="0"/>
              <a:t>OpenScape Business System &amp; Phones needs to be purchased as usual (CAPEX) by Customers – </a:t>
            </a:r>
            <a:r>
              <a:rPr lang="en-US" sz="1600" u="sng" dirty="0" smtClean="0"/>
              <a:t>not</a:t>
            </a:r>
            <a:r>
              <a:rPr lang="en-US" sz="1600" dirty="0" smtClean="0"/>
              <a:t> part of Pay As You Go Offering</a:t>
            </a:r>
          </a:p>
          <a:p>
            <a:pPr>
              <a:spcBef>
                <a:spcPts val="1200"/>
              </a:spcBef>
            </a:pPr>
            <a:r>
              <a:rPr lang="en-US" sz="1600" dirty="0" smtClean="0"/>
              <a:t>OpenScape Business Installation &amp; Configuration happens as usual</a:t>
            </a:r>
          </a:p>
          <a:p>
            <a:pPr>
              <a:spcBef>
                <a:spcPts val="1200"/>
              </a:spcBef>
            </a:pPr>
            <a:r>
              <a:rPr lang="en-US" sz="1600" dirty="0" smtClean="0"/>
              <a:t>Internet Connection for Pay As You Go is required (send Reports to CLS)</a:t>
            </a:r>
          </a:p>
          <a:p>
            <a:pPr>
              <a:spcBef>
                <a:spcPts val="1200"/>
              </a:spcBef>
            </a:pPr>
            <a:r>
              <a:rPr lang="en-US" sz="1600" dirty="0" smtClean="0"/>
              <a:t>Pay As You Go can also be used in an </a:t>
            </a:r>
            <a:r>
              <a:rPr lang="en-US" sz="1600" dirty="0" err="1" smtClean="0"/>
              <a:t>OSBiz</a:t>
            </a:r>
            <a:r>
              <a:rPr lang="en-US" sz="1600" dirty="0" smtClean="0"/>
              <a:t> Network and requires an </a:t>
            </a:r>
            <a:r>
              <a:rPr lang="en-US" sz="1600" dirty="0" err="1" smtClean="0"/>
              <a:t>OSBiz</a:t>
            </a:r>
            <a:r>
              <a:rPr lang="en-US" sz="1600" dirty="0" smtClean="0"/>
              <a:t> Base SSL License for each node (local licensing support)</a:t>
            </a:r>
          </a:p>
          <a:p>
            <a:pPr>
              <a:spcBef>
                <a:spcPts val="1200"/>
              </a:spcBef>
            </a:pPr>
            <a:r>
              <a:rPr lang="en-US" sz="1600" dirty="0" smtClean="0"/>
              <a:t>Details about Deployment Options can be found in Chapter “Deployments”</a:t>
            </a:r>
            <a:endParaRPr lang="en-US" sz="1600" dirty="0"/>
          </a:p>
        </p:txBody>
      </p:sp>
      <p:pic>
        <p:nvPicPr>
          <p:cNvPr id="2" name="Grafik 1"/>
          <p:cNvPicPr>
            <a:picLocks noChangeAspect="1"/>
          </p:cNvPicPr>
          <p:nvPr/>
        </p:nvPicPr>
        <p:blipFill>
          <a:blip r:embed="rId2"/>
          <a:stretch>
            <a:fillRect/>
          </a:stretch>
        </p:blipFill>
        <p:spPr>
          <a:xfrm>
            <a:off x="7241835" y="882541"/>
            <a:ext cx="1538689" cy="666765"/>
          </a:xfrm>
          <a:prstGeom prst="rect">
            <a:avLst/>
          </a:prstGeom>
        </p:spPr>
      </p:pic>
      <p:sp>
        <p:nvSpPr>
          <p:cNvPr id="3" name="Fußzeilenplatzhalter 2"/>
          <p:cNvSpPr>
            <a:spLocks noGrp="1"/>
          </p:cNvSpPr>
          <p:nvPr>
            <p:ph type="ftr" sz="quarter" idx="3"/>
          </p:nvPr>
        </p:nvSpPr>
        <p:spPr/>
        <p:txBody>
          <a:bodyPr/>
          <a:lstStyle/>
          <a:p>
            <a:r>
              <a:rPr lang="en-US" smtClean="0"/>
              <a:t>Copyright © Unify Software &amp; Solutions GmbH &amp; Co. KG 2016. All rights reserved.</a:t>
            </a:r>
            <a:endParaRPr lang="en-US" dirty="0"/>
          </a:p>
        </p:txBody>
      </p:sp>
    </p:spTree>
    <p:extLst>
      <p:ext uri="{BB962C8B-B14F-4D97-AF65-F5344CB8AC3E}">
        <p14:creationId xmlns:p14="http://schemas.microsoft.com/office/powerpoint/2010/main" val="2271279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5AD5EBDB-97EB-4E5D-ACC2-20BDC24910C3}" type="slidenum">
              <a:rPr lang="en-US" smtClean="0"/>
              <a:pPr/>
              <a:t>18</a:t>
            </a:fld>
            <a:endParaRPr lang="en-US" dirty="0"/>
          </a:p>
        </p:txBody>
      </p:sp>
      <p:sp>
        <p:nvSpPr>
          <p:cNvPr id="7" name="Ellipse 6"/>
          <p:cNvSpPr>
            <a:spLocks noChangeAspect="1"/>
          </p:cNvSpPr>
          <p:nvPr/>
        </p:nvSpPr>
        <p:spPr>
          <a:xfrm>
            <a:off x="489968" y="331055"/>
            <a:ext cx="720000" cy="720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FF"/>
                </a:solidFill>
                <a:latin typeface="Harmony Sans" pitchFamily="2" charset="0"/>
              </a:rPr>
              <a:t>3</a:t>
            </a:r>
            <a:endParaRPr lang="en-US" sz="4000" b="1" dirty="0">
              <a:solidFill>
                <a:srgbClr val="FFFFFF"/>
              </a:solidFill>
              <a:latin typeface="Harmony Sans" pitchFamily="2" charset="0"/>
            </a:endParaRPr>
          </a:p>
        </p:txBody>
      </p:sp>
      <p:sp>
        <p:nvSpPr>
          <p:cNvPr id="26" name="Inhaltsplatzhalter 2"/>
          <p:cNvSpPr txBox="1">
            <a:spLocks/>
          </p:cNvSpPr>
          <p:nvPr/>
        </p:nvSpPr>
        <p:spPr bwMode="auto">
          <a:xfrm>
            <a:off x="1602036" y="254811"/>
            <a:ext cx="7465764" cy="90512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fontAlgn="base">
              <a:spcBef>
                <a:spcPts val="600"/>
              </a:spcBef>
              <a:spcAft>
                <a:spcPct val="0"/>
              </a:spcAft>
              <a:buChar char="•"/>
              <a:defRPr sz="2700">
                <a:solidFill>
                  <a:schemeClr val="bg1"/>
                </a:solidFill>
                <a:latin typeface="+mn-lt"/>
                <a:ea typeface="+mn-ea"/>
                <a:cs typeface="+mn-cs"/>
              </a:defRPr>
            </a:lvl1pPr>
            <a:lvl2pPr marL="457200" indent="-227013" algn="l" rtl="0" fontAlgn="base">
              <a:spcBef>
                <a:spcPts val="600"/>
              </a:spcBef>
              <a:spcAft>
                <a:spcPct val="0"/>
              </a:spcAft>
              <a:buChar char="•"/>
              <a:defRPr sz="2400">
                <a:solidFill>
                  <a:schemeClr val="bg1"/>
                </a:solidFill>
                <a:latin typeface="+mn-lt"/>
                <a:cs typeface="+mn-cs"/>
              </a:defRPr>
            </a:lvl2pPr>
            <a:lvl3pPr marL="641350" indent="-182563" algn="l" rtl="0" fontAlgn="base">
              <a:spcBef>
                <a:spcPts val="6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300"/>
              </a:spcBef>
              <a:buFontTx/>
              <a:buNone/>
            </a:pPr>
            <a:r>
              <a:rPr lang="en-US" sz="2400" kern="0" dirty="0"/>
              <a:t>Select the right Feature Licenses / </a:t>
            </a:r>
            <a:r>
              <a:rPr lang="en-US" sz="2400" kern="0" dirty="0" smtClean="0"/>
              <a:t>… </a:t>
            </a:r>
          </a:p>
          <a:p>
            <a:pPr marL="0" indent="0">
              <a:spcBef>
                <a:spcPts val="300"/>
              </a:spcBef>
              <a:buFontTx/>
              <a:buNone/>
            </a:pPr>
            <a:r>
              <a:rPr lang="en-US" sz="2000" kern="0" dirty="0" smtClean="0">
                <a:solidFill>
                  <a:schemeClr val="tx2"/>
                </a:solidFill>
              </a:rPr>
              <a:t>Details</a:t>
            </a:r>
            <a:endParaRPr lang="en-US" sz="1400" kern="0" dirty="0">
              <a:solidFill>
                <a:schemeClr val="tx2"/>
              </a:solidFill>
            </a:endParaRPr>
          </a:p>
        </p:txBody>
      </p:sp>
      <p:sp>
        <p:nvSpPr>
          <p:cNvPr id="24" name="Inhaltsplatzhalter 2"/>
          <p:cNvSpPr>
            <a:spLocks noGrp="1"/>
          </p:cNvSpPr>
          <p:nvPr>
            <p:ph idx="1"/>
          </p:nvPr>
        </p:nvSpPr>
        <p:spPr>
          <a:xfrm>
            <a:off x="838575" y="1397564"/>
            <a:ext cx="7069291" cy="3338513"/>
          </a:xfrm>
        </p:spPr>
        <p:txBody>
          <a:bodyPr/>
          <a:lstStyle/>
          <a:p>
            <a:pPr>
              <a:spcBef>
                <a:spcPts val="1200"/>
              </a:spcBef>
            </a:pPr>
            <a:r>
              <a:rPr lang="en-US" sz="1600" dirty="0" smtClean="0"/>
              <a:t>After the Activation of the OpenScape Business Base SSL License all SSL features can be assigned in the regular WBM License Dialog</a:t>
            </a:r>
          </a:p>
          <a:p>
            <a:pPr>
              <a:spcBef>
                <a:spcPts val="1200"/>
              </a:spcBef>
            </a:pPr>
            <a:r>
              <a:rPr lang="en-US" sz="1600" dirty="0" smtClean="0"/>
              <a:t>3 types of Voice &amp; UC Users are pre-packaged and additional features like UC Conference can be assigned on top, like in the following example:</a:t>
            </a:r>
            <a:endParaRPr lang="en-US" sz="1600" dirty="0"/>
          </a:p>
        </p:txBody>
      </p:sp>
      <p:pic>
        <p:nvPicPr>
          <p:cNvPr id="3" name="Grafik 2"/>
          <p:cNvPicPr>
            <a:picLocks noChangeAspect="1"/>
          </p:cNvPicPr>
          <p:nvPr/>
        </p:nvPicPr>
        <p:blipFill>
          <a:blip r:embed="rId2"/>
          <a:stretch>
            <a:fillRect/>
          </a:stretch>
        </p:blipFill>
        <p:spPr>
          <a:xfrm>
            <a:off x="6680632" y="445522"/>
            <a:ext cx="1882870" cy="800220"/>
          </a:xfrm>
          <a:prstGeom prst="rect">
            <a:avLst/>
          </a:prstGeom>
        </p:spPr>
      </p:pic>
      <p:pic>
        <p:nvPicPr>
          <p:cNvPr id="6" name="Grafik 5"/>
          <p:cNvPicPr>
            <a:picLocks noChangeAspect="1"/>
          </p:cNvPicPr>
          <p:nvPr/>
        </p:nvPicPr>
        <p:blipFill>
          <a:blip r:embed="rId3"/>
          <a:stretch>
            <a:fillRect/>
          </a:stretch>
        </p:blipFill>
        <p:spPr>
          <a:xfrm>
            <a:off x="1075643" y="2779475"/>
            <a:ext cx="4851025" cy="1281749"/>
          </a:xfrm>
          <a:prstGeom prst="rect">
            <a:avLst/>
          </a:prstGeom>
        </p:spPr>
      </p:pic>
      <p:pic>
        <p:nvPicPr>
          <p:cNvPr id="10" name="Grafik 9"/>
          <p:cNvPicPr>
            <a:picLocks noChangeAspect="1"/>
          </p:cNvPicPr>
          <p:nvPr/>
        </p:nvPicPr>
        <p:blipFill>
          <a:blip r:embed="rId4"/>
          <a:stretch>
            <a:fillRect/>
          </a:stretch>
        </p:blipFill>
        <p:spPr>
          <a:xfrm>
            <a:off x="6634050" y="2689981"/>
            <a:ext cx="420921" cy="609041"/>
          </a:xfrm>
          <a:prstGeom prst="rect">
            <a:avLst/>
          </a:prstGeom>
        </p:spPr>
      </p:pic>
      <p:pic>
        <p:nvPicPr>
          <p:cNvPr id="11" name="Grafik 10"/>
          <p:cNvPicPr>
            <a:picLocks noChangeAspect="1"/>
          </p:cNvPicPr>
          <p:nvPr/>
        </p:nvPicPr>
        <p:blipFill>
          <a:blip r:embed="rId5"/>
          <a:stretch>
            <a:fillRect/>
          </a:stretch>
        </p:blipFill>
        <p:spPr>
          <a:xfrm>
            <a:off x="7127560" y="2835104"/>
            <a:ext cx="447721" cy="610315"/>
          </a:xfrm>
          <a:prstGeom prst="rect">
            <a:avLst/>
          </a:prstGeom>
        </p:spPr>
      </p:pic>
      <p:cxnSp>
        <p:nvCxnSpPr>
          <p:cNvPr id="9" name="Gerade Verbindung mit Pfeil 8"/>
          <p:cNvCxnSpPr/>
          <p:nvPr/>
        </p:nvCxnSpPr>
        <p:spPr>
          <a:xfrm flipH="1">
            <a:off x="3750735" y="3228117"/>
            <a:ext cx="2828539" cy="6141"/>
          </a:xfrm>
          <a:prstGeom prst="straightConnector1">
            <a:avLst/>
          </a:prstGeom>
          <a:ln w="28575">
            <a:solidFill>
              <a:schemeClr val="bg1">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4064905" y="3345419"/>
            <a:ext cx="2987521" cy="12153"/>
          </a:xfrm>
          <a:prstGeom prst="straightConnector1">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winkelter Verbinder 15"/>
          <p:cNvCxnSpPr/>
          <p:nvPr/>
        </p:nvCxnSpPr>
        <p:spPr>
          <a:xfrm rot="10800000">
            <a:off x="5863164" y="3443424"/>
            <a:ext cx="1189262" cy="400435"/>
          </a:xfrm>
          <a:prstGeom prst="bentConnector3">
            <a:avLst/>
          </a:prstGeom>
          <a:ln w="28575">
            <a:solidFill>
              <a:schemeClr val="bg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044399" y="3643641"/>
            <a:ext cx="2151750" cy="458613"/>
          </a:xfrm>
          <a:prstGeom prst="rect">
            <a:avLst/>
          </a:prstGeom>
          <a:noFill/>
        </p:spPr>
        <p:txBody>
          <a:bodyPr wrap="square" rtlCol="0">
            <a:noAutofit/>
          </a:bodyPr>
          <a:lstStyle/>
          <a:p>
            <a:r>
              <a:rPr lang="de-DE" sz="1100" dirty="0" err="1" smtClean="0">
                <a:solidFill>
                  <a:schemeClr val="bg1">
                    <a:lumMod val="75000"/>
                    <a:lumOff val="25000"/>
                  </a:schemeClr>
                </a:solidFill>
              </a:rPr>
              <a:t>OSBiz</a:t>
            </a:r>
            <a:r>
              <a:rPr lang="de-DE" sz="1100" dirty="0" smtClean="0">
                <a:solidFill>
                  <a:schemeClr val="bg1">
                    <a:lumMod val="75000"/>
                    <a:lumOff val="25000"/>
                  </a:schemeClr>
                </a:solidFill>
              </a:rPr>
              <a:t> SSL UC Smart User </a:t>
            </a:r>
          </a:p>
          <a:p>
            <a:r>
              <a:rPr lang="de-DE" sz="1100" b="1" dirty="0" smtClean="0">
                <a:solidFill>
                  <a:schemeClr val="bg1">
                    <a:lumMod val="90000"/>
                    <a:lumOff val="10000"/>
                  </a:schemeClr>
                </a:solidFill>
              </a:rPr>
              <a:t>+ UC Conference</a:t>
            </a:r>
          </a:p>
        </p:txBody>
      </p:sp>
      <p:sp>
        <p:nvSpPr>
          <p:cNvPr id="22" name="Fußzeilenplatzhalter 21"/>
          <p:cNvSpPr>
            <a:spLocks noGrp="1"/>
          </p:cNvSpPr>
          <p:nvPr>
            <p:ph type="ftr" sz="quarter" idx="3"/>
          </p:nvPr>
        </p:nvSpPr>
        <p:spPr/>
        <p:txBody>
          <a:bodyPr/>
          <a:lstStyle/>
          <a:p>
            <a:r>
              <a:rPr lang="en-US" smtClean="0"/>
              <a:t>Copyright © Unify Software &amp; Solutions GmbH &amp; Co. KG 2016. All rights reserved.</a:t>
            </a:r>
            <a:endParaRPr lang="en-US" dirty="0"/>
          </a:p>
        </p:txBody>
      </p:sp>
      <p:pic>
        <p:nvPicPr>
          <p:cNvPr id="1026" name="Picture 1" descr="image0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6670" y="3622575"/>
            <a:ext cx="978932" cy="58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feld 26"/>
          <p:cNvSpPr txBox="1"/>
          <p:nvPr/>
        </p:nvSpPr>
        <p:spPr>
          <a:xfrm>
            <a:off x="3745602" y="4032620"/>
            <a:ext cx="1676402" cy="248302"/>
          </a:xfrm>
          <a:prstGeom prst="rect">
            <a:avLst/>
          </a:prstGeom>
          <a:noFill/>
        </p:spPr>
        <p:txBody>
          <a:bodyPr wrap="none" rtlCol="0">
            <a:noAutofit/>
          </a:bodyPr>
          <a:lstStyle/>
          <a:p>
            <a:r>
              <a:rPr lang="de-DE" sz="800" i="1" dirty="0" smtClean="0">
                <a:solidFill>
                  <a:schemeClr val="bg1"/>
                </a:solidFill>
              </a:rPr>
              <a:t>…</a:t>
            </a:r>
            <a:r>
              <a:rPr lang="de-DE" sz="800" i="1" dirty="0" err="1" smtClean="0">
                <a:solidFill>
                  <a:schemeClr val="bg1"/>
                </a:solidFill>
              </a:rPr>
              <a:t>confirmation</a:t>
            </a:r>
            <a:r>
              <a:rPr lang="de-DE" sz="800" i="1" dirty="0" smtClean="0">
                <a:solidFill>
                  <a:schemeClr val="bg1"/>
                </a:solidFill>
              </a:rPr>
              <a:t> </a:t>
            </a:r>
            <a:r>
              <a:rPr lang="de-DE" sz="800" i="1" dirty="0" err="1" smtClean="0">
                <a:solidFill>
                  <a:schemeClr val="bg1"/>
                </a:solidFill>
              </a:rPr>
              <a:t>required</a:t>
            </a:r>
            <a:endParaRPr lang="de-DE" sz="800" i="1" dirty="0" smtClean="0">
              <a:solidFill>
                <a:schemeClr val="bg1"/>
              </a:solidFill>
            </a:endParaRPr>
          </a:p>
        </p:txBody>
      </p:sp>
      <p:sp>
        <p:nvSpPr>
          <p:cNvPr id="28" name="Textfeld 27"/>
          <p:cNvSpPr txBox="1"/>
          <p:nvPr/>
        </p:nvSpPr>
        <p:spPr>
          <a:xfrm>
            <a:off x="2756087" y="2980259"/>
            <a:ext cx="579778" cy="163889"/>
          </a:xfrm>
          <a:prstGeom prst="rect">
            <a:avLst/>
          </a:prstGeom>
          <a:noFill/>
        </p:spPr>
        <p:txBody>
          <a:bodyPr wrap="none" rtlCol="0">
            <a:noAutofit/>
          </a:bodyPr>
          <a:lstStyle/>
          <a:p>
            <a:pPr algn="ctr"/>
            <a:r>
              <a:rPr lang="de-DE" sz="600" dirty="0" smtClean="0">
                <a:solidFill>
                  <a:schemeClr val="bg1"/>
                </a:solidFill>
              </a:rPr>
              <a:t>User</a:t>
            </a:r>
          </a:p>
        </p:txBody>
      </p:sp>
      <p:sp>
        <p:nvSpPr>
          <p:cNvPr id="30" name="Textfeld 29"/>
          <p:cNvSpPr txBox="1"/>
          <p:nvPr/>
        </p:nvSpPr>
        <p:spPr>
          <a:xfrm>
            <a:off x="3222018" y="2980259"/>
            <a:ext cx="579778" cy="163889"/>
          </a:xfrm>
          <a:prstGeom prst="rect">
            <a:avLst/>
          </a:prstGeom>
          <a:noFill/>
        </p:spPr>
        <p:txBody>
          <a:bodyPr wrap="none" rtlCol="0">
            <a:noAutofit/>
          </a:bodyPr>
          <a:lstStyle/>
          <a:p>
            <a:pPr algn="ctr"/>
            <a:r>
              <a:rPr lang="de-DE" sz="600" dirty="0" smtClean="0">
                <a:solidFill>
                  <a:schemeClr val="bg1"/>
                </a:solidFill>
              </a:rPr>
              <a:t>Voicemail</a:t>
            </a:r>
          </a:p>
        </p:txBody>
      </p:sp>
      <p:sp>
        <p:nvSpPr>
          <p:cNvPr id="31" name="Textfeld 30"/>
          <p:cNvSpPr txBox="1"/>
          <p:nvPr/>
        </p:nvSpPr>
        <p:spPr>
          <a:xfrm>
            <a:off x="3649910" y="2978376"/>
            <a:ext cx="579778" cy="163889"/>
          </a:xfrm>
          <a:prstGeom prst="rect">
            <a:avLst/>
          </a:prstGeom>
          <a:noFill/>
        </p:spPr>
        <p:txBody>
          <a:bodyPr wrap="none" rtlCol="0">
            <a:noAutofit/>
          </a:bodyPr>
          <a:lstStyle/>
          <a:p>
            <a:pPr algn="ctr"/>
            <a:r>
              <a:rPr lang="de-DE" sz="600" dirty="0" smtClean="0">
                <a:solidFill>
                  <a:schemeClr val="bg1"/>
                </a:solidFill>
              </a:rPr>
              <a:t>UC Smart</a:t>
            </a:r>
          </a:p>
        </p:txBody>
      </p:sp>
      <p:sp>
        <p:nvSpPr>
          <p:cNvPr id="32" name="Textfeld 31"/>
          <p:cNvSpPr txBox="1"/>
          <p:nvPr/>
        </p:nvSpPr>
        <p:spPr>
          <a:xfrm>
            <a:off x="5456282" y="2976050"/>
            <a:ext cx="579778" cy="163889"/>
          </a:xfrm>
          <a:prstGeom prst="rect">
            <a:avLst/>
          </a:prstGeom>
          <a:noFill/>
        </p:spPr>
        <p:txBody>
          <a:bodyPr wrap="none" rtlCol="0">
            <a:noAutofit/>
          </a:bodyPr>
          <a:lstStyle/>
          <a:p>
            <a:pPr algn="ctr"/>
            <a:r>
              <a:rPr lang="de-DE" sz="600" dirty="0" smtClean="0">
                <a:solidFill>
                  <a:schemeClr val="bg1"/>
                </a:solidFill>
              </a:rPr>
              <a:t>Conference</a:t>
            </a:r>
          </a:p>
        </p:txBody>
      </p:sp>
      <p:sp>
        <p:nvSpPr>
          <p:cNvPr id="2" name="Textfeld 1"/>
          <p:cNvSpPr txBox="1"/>
          <p:nvPr/>
        </p:nvSpPr>
        <p:spPr>
          <a:xfrm>
            <a:off x="791212" y="4292699"/>
            <a:ext cx="7038338" cy="337242"/>
          </a:xfrm>
          <a:prstGeom prst="rect">
            <a:avLst/>
          </a:prstGeom>
          <a:noFill/>
        </p:spPr>
        <p:txBody>
          <a:bodyPr wrap="none" rtlCol="0">
            <a:noAutofit/>
          </a:bodyPr>
          <a:lstStyle/>
          <a:p>
            <a:pPr marL="285750" indent="-285750">
              <a:buFont typeface="Arial" panose="020B0604020202020204" pitchFamily="34" charset="0"/>
              <a:buChar char="•"/>
            </a:pPr>
            <a:r>
              <a:rPr lang="de-DE" sz="1600" b="1" dirty="0" err="1" smtClean="0">
                <a:solidFill>
                  <a:schemeClr val="bg1"/>
                </a:solidFill>
              </a:rPr>
              <a:t>Billing</a:t>
            </a:r>
            <a:r>
              <a:rPr lang="de-DE" sz="1600" b="1" dirty="0" smtClean="0">
                <a:solidFill>
                  <a:schemeClr val="bg1"/>
                </a:solidFill>
              </a:rPr>
              <a:t> </a:t>
            </a:r>
            <a:r>
              <a:rPr lang="de-DE" sz="1600" b="1" dirty="0" err="1" smtClean="0">
                <a:solidFill>
                  <a:schemeClr val="bg1"/>
                </a:solidFill>
              </a:rPr>
              <a:t>starts</a:t>
            </a:r>
            <a:r>
              <a:rPr lang="de-DE" sz="1600" b="1" dirty="0" smtClean="0">
                <a:solidFill>
                  <a:schemeClr val="bg1"/>
                </a:solidFill>
              </a:rPr>
              <a:t> </a:t>
            </a:r>
            <a:r>
              <a:rPr lang="de-DE" sz="1600" b="1" dirty="0" err="1" smtClean="0">
                <a:solidFill>
                  <a:schemeClr val="bg1"/>
                </a:solidFill>
              </a:rPr>
              <a:t>when</a:t>
            </a:r>
            <a:r>
              <a:rPr lang="de-DE" sz="1600" b="1" dirty="0" smtClean="0">
                <a:solidFill>
                  <a:schemeClr val="bg1"/>
                </a:solidFill>
              </a:rPr>
              <a:t> </a:t>
            </a:r>
            <a:r>
              <a:rPr lang="de-DE" sz="1600" b="1" dirty="0" err="1" smtClean="0">
                <a:solidFill>
                  <a:schemeClr val="bg1"/>
                </a:solidFill>
              </a:rPr>
              <a:t>feature</a:t>
            </a:r>
            <a:r>
              <a:rPr lang="de-DE" sz="1600" b="1" dirty="0" smtClean="0">
                <a:solidFill>
                  <a:schemeClr val="bg1"/>
                </a:solidFill>
              </a:rPr>
              <a:t> </a:t>
            </a:r>
            <a:r>
              <a:rPr lang="de-DE" sz="1600" b="1" dirty="0" err="1" smtClean="0">
                <a:solidFill>
                  <a:schemeClr val="bg1"/>
                </a:solidFill>
              </a:rPr>
              <a:t>licenses</a:t>
            </a:r>
            <a:r>
              <a:rPr lang="de-DE" sz="1600" b="1" dirty="0" smtClean="0">
                <a:solidFill>
                  <a:schemeClr val="bg1"/>
                </a:solidFill>
              </a:rPr>
              <a:t> </a:t>
            </a:r>
            <a:r>
              <a:rPr lang="de-DE" sz="1600" b="1" dirty="0" err="1" smtClean="0">
                <a:solidFill>
                  <a:schemeClr val="bg1"/>
                </a:solidFill>
              </a:rPr>
              <a:t>are</a:t>
            </a:r>
            <a:r>
              <a:rPr lang="de-DE" sz="1600" b="1" dirty="0" smtClean="0">
                <a:solidFill>
                  <a:schemeClr val="bg1"/>
                </a:solidFill>
              </a:rPr>
              <a:t> </a:t>
            </a:r>
            <a:r>
              <a:rPr lang="de-DE" sz="1600" b="1" dirty="0" err="1" smtClean="0">
                <a:solidFill>
                  <a:schemeClr val="bg1"/>
                </a:solidFill>
              </a:rPr>
              <a:t>assigned</a:t>
            </a:r>
            <a:r>
              <a:rPr lang="de-DE" sz="1600" b="1" dirty="0" smtClean="0">
                <a:solidFill>
                  <a:schemeClr val="bg1"/>
                </a:solidFill>
              </a:rPr>
              <a:t>       to a User / System</a:t>
            </a:r>
          </a:p>
        </p:txBody>
      </p:sp>
      <p:pic>
        <p:nvPicPr>
          <p:cNvPr id="8" name="Grafik 7"/>
          <p:cNvPicPr>
            <a:picLocks noChangeAspect="1"/>
          </p:cNvPicPr>
          <p:nvPr/>
        </p:nvPicPr>
        <p:blipFill>
          <a:blip r:embed="rId7"/>
          <a:stretch>
            <a:fillRect/>
          </a:stretch>
        </p:blipFill>
        <p:spPr>
          <a:xfrm>
            <a:off x="5985461" y="4408722"/>
            <a:ext cx="141846" cy="141846"/>
          </a:xfrm>
          <a:prstGeom prst="rect">
            <a:avLst/>
          </a:prstGeom>
        </p:spPr>
      </p:pic>
    </p:spTree>
    <p:extLst>
      <p:ext uri="{BB962C8B-B14F-4D97-AF65-F5344CB8AC3E}">
        <p14:creationId xmlns:p14="http://schemas.microsoft.com/office/powerpoint/2010/main" val="1447501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 As </a:t>
            </a:r>
            <a:r>
              <a:rPr lang="de-DE" dirty="0" err="1" smtClean="0"/>
              <a:t>You</a:t>
            </a:r>
            <a:r>
              <a:rPr lang="de-DE" dirty="0" smtClean="0"/>
              <a:t> Go / SSL </a:t>
            </a:r>
            <a:r>
              <a:rPr lang="de-DE" dirty="0" err="1" smtClean="0"/>
              <a:t>License</a:t>
            </a:r>
            <a:r>
              <a:rPr lang="de-DE" dirty="0" smtClean="0"/>
              <a:t> Mapping</a:t>
            </a:r>
            <a:endParaRPr lang="de-DE"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19</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7" name="Textfeld 6"/>
          <p:cNvSpPr txBox="1"/>
          <p:nvPr/>
        </p:nvSpPr>
        <p:spPr>
          <a:xfrm>
            <a:off x="722325" y="4064665"/>
            <a:ext cx="3944926" cy="348047"/>
          </a:xfrm>
          <a:prstGeom prst="rect">
            <a:avLst/>
          </a:prstGeom>
          <a:noFill/>
        </p:spPr>
        <p:txBody>
          <a:bodyPr wrap="none" rtlCol="0">
            <a:noAutofit/>
          </a:bodyPr>
          <a:lstStyle/>
          <a:p>
            <a:pPr marL="85725" indent="-85725">
              <a:buFont typeface="Arial" panose="020B0604020202020204" pitchFamily="34" charset="0"/>
              <a:buChar char="•"/>
            </a:pPr>
            <a:r>
              <a:rPr lang="de-DE" sz="700" dirty="0" smtClean="0">
                <a:solidFill>
                  <a:schemeClr val="bg1"/>
                </a:solidFill>
              </a:rPr>
              <a:t>* </a:t>
            </a:r>
            <a:r>
              <a:rPr lang="de-DE" sz="700" dirty="0" err="1" smtClean="0">
                <a:solidFill>
                  <a:schemeClr val="bg1"/>
                </a:solidFill>
              </a:rPr>
              <a:t>License</a:t>
            </a:r>
            <a:r>
              <a:rPr lang="de-DE" sz="700" dirty="0" smtClean="0">
                <a:solidFill>
                  <a:schemeClr val="bg1"/>
                </a:solidFill>
              </a:rPr>
              <a:t> Name </a:t>
            </a:r>
            <a:r>
              <a:rPr lang="de-DE" sz="700" dirty="0" err="1" smtClean="0">
                <a:solidFill>
                  <a:schemeClr val="bg1"/>
                </a:solidFill>
              </a:rPr>
              <a:t>shown</a:t>
            </a:r>
            <a:r>
              <a:rPr lang="de-DE" sz="700" dirty="0" smtClean="0">
                <a:solidFill>
                  <a:schemeClr val="bg1"/>
                </a:solidFill>
              </a:rPr>
              <a:t> </a:t>
            </a:r>
            <a:r>
              <a:rPr lang="de-DE" sz="700" dirty="0" err="1" smtClean="0">
                <a:solidFill>
                  <a:schemeClr val="bg1"/>
                </a:solidFill>
              </a:rPr>
              <a:t>up</a:t>
            </a:r>
            <a:r>
              <a:rPr lang="de-DE" sz="700" dirty="0" smtClean="0">
                <a:solidFill>
                  <a:schemeClr val="bg1"/>
                </a:solidFill>
              </a:rPr>
              <a:t> in OpenScape Business </a:t>
            </a:r>
            <a:r>
              <a:rPr lang="de-DE" sz="700" dirty="0" err="1" smtClean="0">
                <a:solidFill>
                  <a:schemeClr val="bg1"/>
                </a:solidFill>
              </a:rPr>
              <a:t>Assistant</a:t>
            </a:r>
            <a:r>
              <a:rPr lang="de-DE" sz="700" dirty="0" smtClean="0">
                <a:solidFill>
                  <a:schemeClr val="bg1"/>
                </a:solidFill>
              </a:rPr>
              <a:t> (WBM) </a:t>
            </a:r>
            <a:r>
              <a:rPr lang="de-DE" sz="700" dirty="0" err="1" smtClean="0">
                <a:solidFill>
                  <a:schemeClr val="bg1"/>
                </a:solidFill>
              </a:rPr>
              <a:t>License</a:t>
            </a:r>
            <a:r>
              <a:rPr lang="de-DE" sz="700" dirty="0" smtClean="0">
                <a:solidFill>
                  <a:schemeClr val="bg1"/>
                </a:solidFill>
              </a:rPr>
              <a:t> Dialog</a:t>
            </a:r>
          </a:p>
          <a:p>
            <a:pPr marL="85725" indent="-85725">
              <a:buFont typeface="Arial" panose="020B0604020202020204" pitchFamily="34" charset="0"/>
              <a:buChar char="•"/>
            </a:pPr>
            <a:r>
              <a:rPr lang="de-DE" sz="700" dirty="0" smtClean="0">
                <a:solidFill>
                  <a:schemeClr val="bg1"/>
                </a:solidFill>
              </a:rPr>
              <a:t>** SSL Marketing Term </a:t>
            </a:r>
            <a:r>
              <a:rPr lang="de-DE" sz="700" dirty="0" err="1" smtClean="0">
                <a:solidFill>
                  <a:schemeClr val="bg1"/>
                </a:solidFill>
              </a:rPr>
              <a:t>visible</a:t>
            </a:r>
            <a:r>
              <a:rPr lang="de-DE" sz="700" dirty="0" smtClean="0">
                <a:solidFill>
                  <a:schemeClr val="bg1"/>
                </a:solidFill>
              </a:rPr>
              <a:t> in UNIFY </a:t>
            </a:r>
            <a:r>
              <a:rPr lang="de-DE" sz="700" dirty="0" err="1" smtClean="0">
                <a:solidFill>
                  <a:schemeClr val="bg1"/>
                </a:solidFill>
              </a:rPr>
              <a:t>Invoice</a:t>
            </a:r>
            <a:r>
              <a:rPr lang="de-DE" sz="700" dirty="0" smtClean="0">
                <a:solidFill>
                  <a:schemeClr val="bg1"/>
                </a:solidFill>
              </a:rPr>
              <a:t> to Distribution Partner</a:t>
            </a:r>
          </a:p>
        </p:txBody>
      </p:sp>
      <p:pic>
        <p:nvPicPr>
          <p:cNvPr id="16" name="Grafik 15"/>
          <p:cNvPicPr>
            <a:picLocks noChangeAspect="1"/>
          </p:cNvPicPr>
          <p:nvPr/>
        </p:nvPicPr>
        <p:blipFill rotWithShape="1">
          <a:blip r:embed="rId2"/>
          <a:srcRect t="-225" r="784" b="-1"/>
          <a:stretch/>
        </p:blipFill>
        <p:spPr>
          <a:xfrm>
            <a:off x="2876396" y="1216968"/>
            <a:ext cx="5772458" cy="520754"/>
          </a:xfrm>
          <a:prstGeom prst="rect">
            <a:avLst/>
          </a:prstGeom>
        </p:spPr>
      </p:pic>
      <p:graphicFrame>
        <p:nvGraphicFramePr>
          <p:cNvPr id="11" name="Tabelle 10"/>
          <p:cNvGraphicFramePr>
            <a:graphicFrameLocks noGrp="1"/>
          </p:cNvGraphicFramePr>
          <p:nvPr>
            <p:extLst>
              <p:ext uri="{D42A27DB-BD31-4B8C-83A1-F6EECF244321}">
                <p14:modId xmlns:p14="http://schemas.microsoft.com/office/powerpoint/2010/main" val="1874561717"/>
              </p:ext>
            </p:extLst>
          </p:nvPr>
        </p:nvGraphicFramePr>
        <p:xfrm>
          <a:off x="808049" y="1601838"/>
          <a:ext cx="7050076" cy="2421307"/>
        </p:xfrm>
        <a:graphic>
          <a:graphicData uri="http://schemas.openxmlformats.org/drawingml/2006/table">
            <a:tbl>
              <a:tblPr/>
              <a:tblGrid>
                <a:gridCol w="2560826">
                  <a:extLst>
                    <a:ext uri="{9D8B030D-6E8A-4147-A177-3AD203B41FA5}">
                      <a16:colId xmlns:a16="http://schemas.microsoft.com/office/drawing/2014/main" val="1298033401"/>
                    </a:ext>
                  </a:extLst>
                </a:gridCol>
                <a:gridCol w="631625">
                  <a:extLst>
                    <a:ext uri="{9D8B030D-6E8A-4147-A177-3AD203B41FA5}">
                      <a16:colId xmlns:a16="http://schemas.microsoft.com/office/drawing/2014/main" val="1672507551"/>
                    </a:ext>
                  </a:extLst>
                </a:gridCol>
                <a:gridCol w="1266825">
                  <a:extLst>
                    <a:ext uri="{9D8B030D-6E8A-4147-A177-3AD203B41FA5}">
                      <a16:colId xmlns:a16="http://schemas.microsoft.com/office/drawing/2014/main" val="2357583124"/>
                    </a:ext>
                  </a:extLst>
                </a:gridCol>
                <a:gridCol w="2590800">
                  <a:extLst>
                    <a:ext uri="{9D8B030D-6E8A-4147-A177-3AD203B41FA5}">
                      <a16:colId xmlns:a16="http://schemas.microsoft.com/office/drawing/2014/main" val="3967806742"/>
                    </a:ext>
                  </a:extLst>
                </a:gridCol>
              </a:tblGrid>
              <a:tr h="180999">
                <a:tc>
                  <a:txBody>
                    <a:bodyPr/>
                    <a:lstStyle/>
                    <a:p>
                      <a:pPr algn="ctr" fontAlgn="ctr"/>
                      <a:r>
                        <a:rPr lang="en-US" sz="1000" b="1" i="0" u="none" strike="noStrike" dirty="0">
                          <a:solidFill>
                            <a:srgbClr val="000000"/>
                          </a:solidFill>
                          <a:effectLst/>
                          <a:latin typeface="Calibri" panose="020F0502020204030204" pitchFamily="34" charset="0"/>
                        </a:rPr>
                        <a:t>OpenScape Business License </a:t>
                      </a:r>
                      <a:r>
                        <a:rPr lang="en-US" sz="1000" b="1" i="0" u="none" strike="noStrike" dirty="0" smtClean="0">
                          <a:solidFill>
                            <a:srgbClr val="000000"/>
                          </a:solidFill>
                          <a:effectLst/>
                          <a:latin typeface="Calibri" panose="020F0502020204030204" pitchFamily="34" charset="0"/>
                        </a:rPr>
                        <a:t>*</a:t>
                      </a:r>
                      <a:endParaRPr lang="en-US"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DE" sz="1000" b="1" i="0" u="none" strike="noStrike" dirty="0" smtClean="0">
                          <a:solidFill>
                            <a:srgbClr val="000000"/>
                          </a:solidFill>
                          <a:effectLst/>
                          <a:latin typeface="Calibri" panose="020F0502020204030204" pitchFamily="34" charset="0"/>
                        </a:rPr>
                        <a:t>Plus</a:t>
                      </a:r>
                      <a:endParaRPr lang="de-DE"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DE" sz="1000" b="1" i="0" u="none" strike="noStrike" dirty="0" smtClean="0">
                          <a:solidFill>
                            <a:srgbClr val="000000"/>
                          </a:solidFill>
                          <a:effectLst/>
                          <a:latin typeface="Calibri" panose="020F0502020204030204" pitchFamily="34" charset="0"/>
                        </a:rPr>
                        <a:t>Plus</a:t>
                      </a:r>
                      <a:endParaRPr lang="de-DE"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DE" sz="1000" b="1" i="0" u="none" strike="noStrike" dirty="0" err="1">
                          <a:solidFill>
                            <a:srgbClr val="000000"/>
                          </a:solidFill>
                          <a:effectLst/>
                          <a:latin typeface="Calibri" panose="020F0502020204030204" pitchFamily="34" charset="0"/>
                        </a:rPr>
                        <a:t>charged</a:t>
                      </a:r>
                      <a:r>
                        <a:rPr lang="de-DE" sz="1000" b="1" i="0" u="none" strike="noStrike" dirty="0">
                          <a:solidFill>
                            <a:srgbClr val="000000"/>
                          </a:solidFill>
                          <a:effectLst/>
                          <a:latin typeface="Calibri" panose="020F0502020204030204" pitchFamily="34" charset="0"/>
                        </a:rPr>
                        <a:t> </a:t>
                      </a:r>
                      <a:r>
                        <a:rPr lang="de-DE" sz="1000" b="1" i="0" u="none" strike="noStrike" dirty="0" err="1" smtClean="0">
                          <a:solidFill>
                            <a:srgbClr val="000000"/>
                          </a:solidFill>
                          <a:effectLst/>
                          <a:latin typeface="Calibri" panose="020F0502020204030204" pitchFamily="34" charset="0"/>
                        </a:rPr>
                        <a:t>as</a:t>
                      </a:r>
                      <a:r>
                        <a:rPr lang="de-DE" sz="1000" b="1" i="0" u="none" strike="noStrike" dirty="0" smtClean="0">
                          <a:solidFill>
                            <a:srgbClr val="000000"/>
                          </a:solidFill>
                          <a:effectLst/>
                          <a:latin typeface="Calibri" panose="020F0502020204030204" pitchFamily="34" charset="0"/>
                        </a:rPr>
                        <a:t>**:</a:t>
                      </a:r>
                      <a:endParaRPr lang="de-DE"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59624849"/>
                  </a:ext>
                </a:extLst>
              </a:tr>
              <a:tr h="144835">
                <a:tc>
                  <a:txBody>
                    <a:bodyPr/>
                    <a:lstStyle/>
                    <a:p>
                      <a:pPr algn="ctr" fontAlgn="ctr"/>
                      <a:r>
                        <a:rPr lang="en-US" sz="800" b="0" i="0" u="none" strike="noStrike">
                          <a:solidFill>
                            <a:srgbClr val="000000"/>
                          </a:solidFill>
                          <a:effectLst/>
                          <a:latin typeface="Calibri" panose="020F0502020204030204" pitchFamily="34" charset="0"/>
                        </a:rPr>
                        <a:t>OpenScape Business IP / TDM /  Mobility  / DeskShare User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1" i="0" u="none" strike="noStrike" dirty="0" smtClean="0">
                          <a:solidFill>
                            <a:srgbClr val="000000"/>
                          </a:solidFill>
                          <a:effectLst/>
                          <a:latin typeface="Calibri" panose="020F0502020204030204" pitchFamily="34" charset="0"/>
                        </a:rPr>
                        <a:t>+</a:t>
                      </a:r>
                      <a:r>
                        <a:rPr lang="de-DE" sz="800" b="0" i="0" u="none" strike="noStrike" dirty="0" smtClean="0">
                          <a:solidFill>
                            <a:srgbClr val="000000"/>
                          </a:solidFill>
                          <a:effectLst/>
                          <a:latin typeface="Calibri" panose="020F0502020204030204" pitchFamily="34" charset="0"/>
                        </a:rPr>
                        <a:t> Voicemail</a:t>
                      </a:r>
                      <a:endParaRPr lang="de-DE" sz="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Voice User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047175"/>
                  </a:ext>
                </a:extLst>
              </a:tr>
              <a:tr h="144835">
                <a:tc>
                  <a:txBody>
                    <a:bodyPr/>
                    <a:lstStyle/>
                    <a:p>
                      <a:pPr algn="ctr" fontAlgn="ctr"/>
                      <a:r>
                        <a:rPr lang="en-US" sz="800" b="0" i="0" u="none" strike="noStrike">
                          <a:solidFill>
                            <a:srgbClr val="000000"/>
                          </a:solidFill>
                          <a:effectLst/>
                          <a:latin typeface="Calibri" panose="020F0502020204030204" pitchFamily="34" charset="0"/>
                        </a:rPr>
                        <a:t>OpenScape Business IP / TDM /  Mobility  / DeskShare User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1" i="0" u="none" strike="noStrike" dirty="0" smtClean="0">
                          <a:solidFill>
                            <a:srgbClr val="000000"/>
                          </a:solidFill>
                          <a:effectLst/>
                          <a:latin typeface="Calibri" panose="020F0502020204030204" pitchFamily="34" charset="0"/>
                        </a:rPr>
                        <a:t>+</a:t>
                      </a:r>
                      <a:r>
                        <a:rPr lang="de-DE" sz="800" b="0" i="0" u="none" strike="noStrike" dirty="0" smtClean="0">
                          <a:solidFill>
                            <a:srgbClr val="000000"/>
                          </a:solidFill>
                          <a:effectLst/>
                          <a:latin typeface="Calibri" panose="020F0502020204030204" pitchFamily="34" charset="0"/>
                        </a:rPr>
                        <a:t> Voicemail</a:t>
                      </a:r>
                      <a:endParaRPr lang="de-DE" sz="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1" i="0" u="none" strike="noStrike" dirty="0" smtClean="0">
                          <a:solidFill>
                            <a:srgbClr val="000000"/>
                          </a:solidFill>
                          <a:effectLst/>
                          <a:latin typeface="Calibri" panose="020F0502020204030204" pitchFamily="34" charset="0"/>
                        </a:rPr>
                        <a:t>+</a:t>
                      </a:r>
                      <a:r>
                        <a:rPr lang="de-DE" sz="800" b="0" i="0" u="none" strike="noStrike" dirty="0" smtClean="0">
                          <a:solidFill>
                            <a:srgbClr val="000000"/>
                          </a:solidFill>
                          <a:effectLst/>
                          <a:latin typeface="Calibri" panose="020F0502020204030204" pitchFamily="34" charset="0"/>
                        </a:rPr>
                        <a:t> myPortal </a:t>
                      </a:r>
                      <a:r>
                        <a:rPr lang="de-DE" sz="800" b="0" i="0" u="none" strike="noStrike" dirty="0">
                          <a:solidFill>
                            <a:srgbClr val="000000"/>
                          </a:solidFill>
                          <a:effectLst/>
                          <a:latin typeface="Calibri" panose="020F0502020204030204" pitchFamily="34" charset="0"/>
                        </a:rPr>
                        <a:t>Smart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UC Smart User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373973"/>
                  </a:ext>
                </a:extLst>
              </a:tr>
              <a:tr h="144835">
                <a:tc>
                  <a:txBody>
                    <a:bodyPr/>
                    <a:lstStyle/>
                    <a:p>
                      <a:pPr algn="ctr" fontAlgn="ctr"/>
                      <a:r>
                        <a:rPr lang="en-US" sz="800" b="0" i="0" u="none" strike="noStrike">
                          <a:solidFill>
                            <a:srgbClr val="000000"/>
                          </a:solidFill>
                          <a:effectLst/>
                          <a:latin typeface="Calibri" panose="020F0502020204030204" pitchFamily="34" charset="0"/>
                        </a:rPr>
                        <a:t>OpenScape Business IP / TDM /  Mobility  / DeskShare User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1" i="0" u="none" strike="noStrike" dirty="0" smtClean="0">
                          <a:solidFill>
                            <a:srgbClr val="000000"/>
                          </a:solidFill>
                          <a:effectLst/>
                          <a:latin typeface="Calibri" panose="020F0502020204030204" pitchFamily="34" charset="0"/>
                        </a:rPr>
                        <a:t>+</a:t>
                      </a:r>
                      <a:r>
                        <a:rPr lang="de-DE" sz="800" b="0" i="0" u="none" strike="noStrike" dirty="0" smtClean="0">
                          <a:solidFill>
                            <a:srgbClr val="000000"/>
                          </a:solidFill>
                          <a:effectLst/>
                          <a:latin typeface="Calibri" panose="020F0502020204030204" pitchFamily="34" charset="0"/>
                        </a:rPr>
                        <a:t> Voicemail</a:t>
                      </a:r>
                      <a:endParaRPr lang="de-DE" sz="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1" i="0" u="none" strike="noStrike" dirty="0" smtClean="0">
                          <a:solidFill>
                            <a:srgbClr val="000000"/>
                          </a:solidFill>
                          <a:effectLst/>
                          <a:latin typeface="Calibri" panose="020F0502020204030204" pitchFamily="34" charset="0"/>
                        </a:rPr>
                        <a:t>+</a:t>
                      </a:r>
                      <a:r>
                        <a:rPr lang="de-DE" sz="800" b="0" i="0" u="none" strike="noStrike" dirty="0" smtClean="0">
                          <a:solidFill>
                            <a:srgbClr val="000000"/>
                          </a:solidFill>
                          <a:effectLst/>
                          <a:latin typeface="Calibri" panose="020F0502020204030204" pitchFamily="34" charset="0"/>
                        </a:rPr>
                        <a:t> Groupware </a:t>
                      </a:r>
                      <a:r>
                        <a:rPr lang="de-DE" sz="800" b="0" i="0" u="none" strike="noStrike" dirty="0">
                          <a:solidFill>
                            <a:srgbClr val="000000"/>
                          </a:solidFill>
                          <a:effectLst/>
                          <a:latin typeface="Calibri" panose="020F0502020204030204" pitchFamily="34" charset="0"/>
                        </a:rPr>
                        <a:t>User / UC User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UC Suite User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587466"/>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Fax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Fax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788731"/>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Conference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Conference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348541"/>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myAttendant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myAttendant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443359"/>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myAgent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myAgent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240616"/>
                  </a:ext>
                </a:extLst>
              </a:tr>
              <a:tr h="195528">
                <a:tc>
                  <a:txBody>
                    <a:bodyPr/>
                    <a:lstStyle/>
                    <a:p>
                      <a:pPr algn="ctr" fontAlgn="ctr"/>
                      <a:r>
                        <a:rPr lang="de-DE" sz="800" b="0" i="0" u="none" strike="noStrike">
                          <a:solidFill>
                            <a:srgbClr val="000000"/>
                          </a:solidFill>
                          <a:effectLst/>
                          <a:latin typeface="Calibri" panose="020F0502020204030204" pitchFamily="34" charset="0"/>
                        </a:rPr>
                        <a:t>OpenScape Business Application Launcher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Application Launcher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24521"/>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TAPI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TAPI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864178"/>
                  </a:ext>
                </a:extLst>
              </a:tr>
              <a:tr h="156415">
                <a:tc>
                  <a:txBody>
                    <a:bodyPr/>
                    <a:lstStyle/>
                    <a:p>
                      <a:pPr algn="ctr" fontAlgn="ctr"/>
                      <a:r>
                        <a:rPr lang="de-DE" sz="1000" b="1" i="0" u="none" strike="noStrike">
                          <a:solidFill>
                            <a:srgbClr val="000000"/>
                          </a:solidFill>
                          <a:effectLst/>
                          <a:latin typeface="Calibri" panose="020F0502020204030204" pitchFamily="34" charset="0"/>
                        </a:rPr>
                        <a:t>System Licenses: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450874"/>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OpenDirectory Connector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OpenDirectoy Director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749951"/>
                  </a:ext>
                </a:extLst>
              </a:tr>
              <a:tr h="144835">
                <a:tc>
                  <a:txBody>
                    <a:bodyPr/>
                    <a:lstStyle/>
                    <a:p>
                      <a:pPr algn="ctr" fontAlgn="ctr"/>
                      <a:r>
                        <a:rPr lang="en-US" sz="800" b="0" i="0" u="none" strike="noStrike">
                          <a:solidFill>
                            <a:srgbClr val="000000"/>
                          </a:solidFill>
                          <a:effectLst/>
                          <a:latin typeface="Calibri" panose="020F0502020204030204" pitchFamily="34" charset="0"/>
                        </a:rPr>
                        <a:t>OpenScape Business Contact Center Fax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Contact Center Fax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913710"/>
                  </a:ext>
                </a:extLst>
              </a:tr>
              <a:tr h="144835">
                <a:tc>
                  <a:txBody>
                    <a:bodyPr/>
                    <a:lstStyle/>
                    <a:p>
                      <a:pPr algn="ctr" fontAlgn="ctr"/>
                      <a:r>
                        <a:rPr lang="en-US" sz="800" b="0" i="0" u="none" strike="noStrike">
                          <a:solidFill>
                            <a:srgbClr val="000000"/>
                          </a:solidFill>
                          <a:effectLst/>
                          <a:latin typeface="Calibri" panose="020F0502020204030204" pitchFamily="34" charset="0"/>
                        </a:rPr>
                        <a:t>OpenScape Business Contact Center E-Mail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OpenScape Business SSL Contact Center E-Mail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00992"/>
                  </a:ext>
                </a:extLst>
              </a:tr>
              <a:tr h="144835">
                <a:tc>
                  <a:txBody>
                    <a:bodyPr/>
                    <a:lstStyle/>
                    <a:p>
                      <a:pPr algn="ctr" fontAlgn="ctr"/>
                      <a:r>
                        <a:rPr lang="de-DE" sz="800" b="0" i="0" u="none" strike="noStrike">
                          <a:solidFill>
                            <a:srgbClr val="000000"/>
                          </a:solidFill>
                          <a:effectLst/>
                          <a:latin typeface="Calibri" panose="020F0502020204030204" pitchFamily="34" charset="0"/>
                        </a:rPr>
                        <a:t>OpenScape Business myReports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OpenScape Business SSL myReports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111542"/>
                  </a:ext>
                </a:extLst>
              </a:tr>
              <a:tr h="144835">
                <a:tc>
                  <a:txBody>
                    <a:bodyPr/>
                    <a:lstStyle/>
                    <a:p>
                      <a:pPr algn="ctr" fontAlgn="ctr"/>
                      <a:r>
                        <a:rPr lang="de-DE" sz="800" b="0" i="0" u="none" strike="noStrike" dirty="0">
                          <a:solidFill>
                            <a:srgbClr val="000000"/>
                          </a:solidFill>
                          <a:effectLst/>
                          <a:latin typeface="Calibri" panose="020F0502020204030204" pitchFamily="34" charset="0"/>
                        </a:rPr>
                        <a:t>OpenScape Business S2M/SIP/T1 Trunks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OpenScape Business SSL S2M/SIP/T1 Trunks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185866"/>
                  </a:ext>
                </a:extLst>
              </a:tr>
            </a:tbl>
          </a:graphicData>
        </a:graphic>
      </p:graphicFrame>
      <p:grpSp>
        <p:nvGrpSpPr>
          <p:cNvPr id="17" name="Gruppieren 16"/>
          <p:cNvGrpSpPr/>
          <p:nvPr/>
        </p:nvGrpSpPr>
        <p:grpSpPr>
          <a:xfrm>
            <a:off x="7585653" y="1715287"/>
            <a:ext cx="834244" cy="1107996"/>
            <a:chOff x="7538028" y="1826151"/>
            <a:chExt cx="834244" cy="1107996"/>
          </a:xfrm>
        </p:grpSpPr>
        <p:sp>
          <p:nvSpPr>
            <p:cNvPr id="12" name="Rechteck 11"/>
            <p:cNvSpPr/>
            <p:nvPr/>
          </p:nvSpPr>
          <p:spPr>
            <a:xfrm>
              <a:off x="7576128" y="1932439"/>
              <a:ext cx="796144" cy="790320"/>
            </a:xfrm>
            <a:prstGeom prst="rect">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7538028" y="1826151"/>
              <a:ext cx="796144" cy="1107996"/>
            </a:xfrm>
            <a:prstGeom prst="rect">
              <a:avLst/>
            </a:prstGeom>
            <a:noFill/>
          </p:spPr>
          <p:txBody>
            <a:bodyPr wrap="square" rtlCol="0">
              <a:spAutoFit/>
            </a:bodyPr>
            <a:lstStyle/>
            <a:p>
              <a:r>
                <a:rPr lang="de-DE" sz="6600" b="1" dirty="0" smtClean="0">
                  <a:solidFill>
                    <a:schemeClr val="bg1"/>
                  </a:solidFill>
                  <a:latin typeface="Wingdings" panose="05000000000000000000" pitchFamily="2" charset="2"/>
                  <a:sym typeface="Wingdings"/>
                </a:rPr>
                <a:t></a:t>
              </a:r>
              <a:endParaRPr lang="de-DE" sz="6600" b="1" dirty="0">
                <a:solidFill>
                  <a:schemeClr val="bg1"/>
                </a:solidFill>
                <a:latin typeface="Wingdings" panose="05000000000000000000" pitchFamily="2" charset="2"/>
              </a:endParaRPr>
            </a:p>
          </p:txBody>
        </p:sp>
      </p:grpSp>
      <p:sp>
        <p:nvSpPr>
          <p:cNvPr id="20" name="Rechteck 19"/>
          <p:cNvSpPr/>
          <p:nvPr/>
        </p:nvSpPr>
        <p:spPr>
          <a:xfrm>
            <a:off x="4333087" y="4064665"/>
            <a:ext cx="4572000" cy="307777"/>
          </a:xfrm>
          <a:prstGeom prst="rect">
            <a:avLst/>
          </a:prstGeom>
        </p:spPr>
        <p:txBody>
          <a:bodyPr>
            <a:spAutoFit/>
          </a:bodyPr>
          <a:lstStyle/>
          <a:p>
            <a:pPr marL="85725" lvl="0" indent="-85725">
              <a:buFont typeface="Arial" panose="020B0604020202020204" pitchFamily="34" charset="0"/>
              <a:buChar char="•"/>
            </a:pPr>
            <a:r>
              <a:rPr lang="de-DE" sz="700" dirty="0">
                <a:solidFill>
                  <a:srgbClr val="202628"/>
                </a:solidFill>
              </a:rPr>
              <a:t>Software Support, Networking, Auto </a:t>
            </a:r>
            <a:r>
              <a:rPr lang="de-DE" sz="700" dirty="0" err="1">
                <a:solidFill>
                  <a:srgbClr val="202628"/>
                </a:solidFill>
              </a:rPr>
              <a:t>Attendant</a:t>
            </a:r>
            <a:r>
              <a:rPr lang="de-DE" sz="700" dirty="0">
                <a:solidFill>
                  <a:srgbClr val="202628"/>
                </a:solidFill>
              </a:rPr>
              <a:t> </a:t>
            </a:r>
            <a:r>
              <a:rPr lang="de-DE" sz="700" dirty="0" err="1">
                <a:solidFill>
                  <a:srgbClr val="202628"/>
                </a:solidFill>
              </a:rPr>
              <a:t>and</a:t>
            </a:r>
            <a:r>
              <a:rPr lang="de-DE" sz="700" dirty="0">
                <a:solidFill>
                  <a:srgbClr val="202628"/>
                </a:solidFill>
              </a:rPr>
              <a:t> Web </a:t>
            </a:r>
            <a:r>
              <a:rPr lang="de-DE" sz="700" dirty="0" err="1">
                <a:solidFill>
                  <a:srgbClr val="202628"/>
                </a:solidFill>
              </a:rPr>
              <a:t>Collab</a:t>
            </a:r>
            <a:r>
              <a:rPr lang="de-DE" sz="700" dirty="0">
                <a:solidFill>
                  <a:srgbClr val="202628"/>
                </a:solidFill>
              </a:rPr>
              <a:t> Connector </a:t>
            </a:r>
            <a:r>
              <a:rPr lang="de-DE" sz="700" dirty="0" err="1">
                <a:solidFill>
                  <a:srgbClr val="202628"/>
                </a:solidFill>
              </a:rPr>
              <a:t>always</a:t>
            </a:r>
            <a:r>
              <a:rPr lang="de-DE" sz="700" dirty="0">
                <a:solidFill>
                  <a:srgbClr val="202628"/>
                </a:solidFill>
              </a:rPr>
              <a:t> </a:t>
            </a:r>
            <a:r>
              <a:rPr lang="de-DE" sz="700" dirty="0" err="1">
                <a:solidFill>
                  <a:srgbClr val="202628"/>
                </a:solidFill>
              </a:rPr>
              <a:t>included</a:t>
            </a:r>
            <a:endParaRPr lang="de-DE" sz="700" dirty="0">
              <a:solidFill>
                <a:srgbClr val="202628"/>
              </a:solidFill>
            </a:endParaRPr>
          </a:p>
          <a:p>
            <a:pPr marL="85725" lvl="0" indent="-85725">
              <a:buFont typeface="Arial" panose="020B0604020202020204" pitchFamily="34" charset="0"/>
              <a:buChar char="•"/>
            </a:pPr>
            <a:r>
              <a:rPr lang="de-DE" sz="700" dirty="0">
                <a:solidFill>
                  <a:srgbClr val="202628"/>
                </a:solidFill>
              </a:rPr>
              <a:t>OpenScape Business </a:t>
            </a:r>
            <a:r>
              <a:rPr lang="de-DE" sz="700" dirty="0" err="1">
                <a:solidFill>
                  <a:srgbClr val="202628"/>
                </a:solidFill>
              </a:rPr>
              <a:t>Attendant</a:t>
            </a:r>
            <a:r>
              <a:rPr lang="de-DE" sz="700" dirty="0">
                <a:solidFill>
                  <a:srgbClr val="202628"/>
                </a:solidFill>
              </a:rPr>
              <a:t> </a:t>
            </a:r>
            <a:r>
              <a:rPr lang="de-DE" sz="700" dirty="0" err="1">
                <a:solidFill>
                  <a:srgbClr val="202628"/>
                </a:solidFill>
              </a:rPr>
              <a:t>and</a:t>
            </a:r>
            <a:r>
              <a:rPr lang="de-DE" sz="700" dirty="0">
                <a:solidFill>
                  <a:srgbClr val="202628"/>
                </a:solidFill>
              </a:rPr>
              <a:t> </a:t>
            </a:r>
            <a:r>
              <a:rPr lang="de-DE" sz="700" dirty="0" err="1">
                <a:solidFill>
                  <a:srgbClr val="202628"/>
                </a:solidFill>
              </a:rPr>
              <a:t>GateView</a:t>
            </a:r>
            <a:r>
              <a:rPr lang="de-DE" sz="700" dirty="0">
                <a:solidFill>
                  <a:srgbClr val="202628"/>
                </a:solidFill>
              </a:rPr>
              <a:t> </a:t>
            </a:r>
            <a:r>
              <a:rPr lang="de-DE" sz="700" dirty="0" err="1">
                <a:solidFill>
                  <a:srgbClr val="202628"/>
                </a:solidFill>
              </a:rPr>
              <a:t>are</a:t>
            </a:r>
            <a:r>
              <a:rPr lang="de-DE" sz="700" dirty="0">
                <a:solidFill>
                  <a:srgbClr val="202628"/>
                </a:solidFill>
              </a:rPr>
              <a:t> not </a:t>
            </a:r>
            <a:r>
              <a:rPr lang="de-DE" sz="700" dirty="0" err="1">
                <a:solidFill>
                  <a:srgbClr val="202628"/>
                </a:solidFill>
              </a:rPr>
              <a:t>part</a:t>
            </a:r>
            <a:r>
              <a:rPr lang="de-DE" sz="700" dirty="0">
                <a:solidFill>
                  <a:srgbClr val="202628"/>
                </a:solidFill>
              </a:rPr>
              <a:t> </a:t>
            </a:r>
            <a:r>
              <a:rPr lang="de-DE" sz="700" dirty="0" err="1">
                <a:solidFill>
                  <a:srgbClr val="202628"/>
                </a:solidFill>
              </a:rPr>
              <a:t>of</a:t>
            </a:r>
            <a:r>
              <a:rPr lang="de-DE" sz="700" dirty="0">
                <a:solidFill>
                  <a:srgbClr val="202628"/>
                </a:solidFill>
              </a:rPr>
              <a:t> Pay As </a:t>
            </a:r>
            <a:r>
              <a:rPr lang="de-DE" sz="700" dirty="0" err="1">
                <a:solidFill>
                  <a:srgbClr val="202628"/>
                </a:solidFill>
              </a:rPr>
              <a:t>You</a:t>
            </a:r>
            <a:r>
              <a:rPr lang="de-DE" sz="700" dirty="0">
                <a:solidFill>
                  <a:srgbClr val="202628"/>
                </a:solidFill>
              </a:rPr>
              <a:t> Go / SSL </a:t>
            </a:r>
            <a:r>
              <a:rPr lang="de-DE" sz="700" dirty="0" err="1">
                <a:solidFill>
                  <a:srgbClr val="202628"/>
                </a:solidFill>
              </a:rPr>
              <a:t>Offering</a:t>
            </a:r>
            <a:endParaRPr lang="de-DE" sz="700" dirty="0">
              <a:solidFill>
                <a:srgbClr val="202628"/>
              </a:solidFill>
            </a:endParaRPr>
          </a:p>
        </p:txBody>
      </p:sp>
    </p:spTree>
    <p:extLst>
      <p:ext uri="{BB962C8B-B14F-4D97-AF65-F5344CB8AC3E}">
        <p14:creationId xmlns:p14="http://schemas.microsoft.com/office/powerpoint/2010/main" val="1650260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2</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t>Offering</a:t>
            </a:r>
            <a:endParaRPr lang="en-US" sz="1800" dirty="0"/>
          </a:p>
          <a:p>
            <a:pPr marL="571500" lvl="1" indent="-342900">
              <a:spcBef>
                <a:spcPts val="900"/>
              </a:spcBef>
              <a:buFont typeface="Arial" panose="020B0604020202020204" pitchFamily="34" charset="0"/>
              <a:buChar char="•"/>
            </a:pPr>
            <a:r>
              <a:rPr lang="en-US" sz="1800" dirty="0"/>
              <a:t>Motivation </a:t>
            </a:r>
          </a:p>
          <a:p>
            <a:pPr marL="571500" lvl="1" indent="-342900">
              <a:spcBef>
                <a:spcPts val="900"/>
              </a:spcBef>
              <a:buFont typeface="Arial" panose="020B0604020202020204" pitchFamily="34" charset="0"/>
              <a:buChar char="•"/>
            </a:pPr>
            <a:r>
              <a:rPr lang="en-US" sz="1800" dirty="0"/>
              <a:t>Competitive Advantage</a:t>
            </a:r>
          </a:p>
          <a:p>
            <a:pPr marL="571500" lvl="1" indent="-342900">
              <a:spcBef>
                <a:spcPts val="900"/>
              </a:spcBef>
              <a:buFont typeface="Arial" panose="020B0604020202020204" pitchFamily="34" charset="0"/>
              <a:buChar char="•"/>
            </a:pPr>
            <a:r>
              <a:rPr lang="en-US" sz="1800" dirty="0"/>
              <a:t>Order </a:t>
            </a:r>
            <a:r>
              <a:rPr lang="en-US" sz="1800" dirty="0" smtClean="0"/>
              <a:t>Process &amp; Billing</a:t>
            </a:r>
          </a:p>
          <a:p>
            <a:pPr marL="571500" lvl="1" indent="-342900">
              <a:spcBef>
                <a:spcPts val="900"/>
              </a:spcBef>
              <a:buFont typeface="Arial" panose="020B0604020202020204" pitchFamily="34" charset="0"/>
              <a:buChar char="•"/>
            </a:pPr>
            <a:r>
              <a:rPr lang="en-US" sz="1800" dirty="0" smtClean="0"/>
              <a:t>Pricing</a:t>
            </a:r>
          </a:p>
          <a:p>
            <a:pPr marL="571500" lvl="1" indent="-342900">
              <a:spcBef>
                <a:spcPts val="900"/>
              </a:spcBef>
              <a:buFont typeface="Arial" panose="020B0604020202020204" pitchFamily="34" charset="0"/>
              <a:buChar char="•"/>
            </a:pPr>
            <a:r>
              <a:rPr lang="en-US" sz="1800" dirty="0" smtClean="0"/>
              <a:t>Economic Model</a:t>
            </a:r>
          </a:p>
          <a:p>
            <a:pPr marL="571500" lvl="1" indent="-342900">
              <a:spcBef>
                <a:spcPts val="900"/>
              </a:spcBef>
              <a:buFont typeface="Arial" panose="020B0604020202020204" pitchFamily="34" charset="0"/>
              <a:buChar char="•"/>
            </a:pPr>
            <a:r>
              <a:rPr lang="en-US" sz="1800" dirty="0" smtClean="0"/>
              <a:t>Deployments</a:t>
            </a:r>
          </a:p>
          <a:p>
            <a:pPr marL="571500" lvl="1" indent="-342900">
              <a:spcBef>
                <a:spcPts val="900"/>
              </a:spcBef>
              <a:buFont typeface="Arial" panose="020B0604020202020204" pitchFamily="34" charset="0"/>
              <a:buChar char="•"/>
            </a:pPr>
            <a:r>
              <a:rPr lang="en-US" sz="1800" dirty="0" smtClean="0"/>
              <a:t>Summary</a:t>
            </a:r>
            <a:endParaRPr lang="en-US" sz="1800" dirty="0"/>
          </a:p>
          <a:p>
            <a:pPr marL="0" indent="0">
              <a:buNone/>
            </a:pPr>
            <a:endParaRPr lang="en-US" sz="2800" dirty="0">
              <a:solidFill>
                <a:schemeClr val="bg1"/>
              </a:solidFill>
            </a:endParaRPr>
          </a:p>
        </p:txBody>
      </p:sp>
    </p:spTree>
    <p:extLst>
      <p:ext uri="{BB962C8B-B14F-4D97-AF65-F5344CB8AC3E}">
        <p14:creationId xmlns:p14="http://schemas.microsoft.com/office/powerpoint/2010/main" val="215332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Good to know</a:t>
            </a:r>
            <a:endParaRPr lang="en-US" sz="24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20</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pic>
        <p:nvPicPr>
          <p:cNvPr id="6" name="Grafik 5"/>
          <p:cNvPicPr>
            <a:picLocks noChangeAspect="1"/>
          </p:cNvPicPr>
          <p:nvPr/>
        </p:nvPicPr>
        <p:blipFill>
          <a:blip r:embed="rId2"/>
          <a:stretch>
            <a:fillRect/>
          </a:stretch>
        </p:blipFill>
        <p:spPr>
          <a:xfrm>
            <a:off x="6142308" y="1282325"/>
            <a:ext cx="2738192" cy="1278732"/>
          </a:xfrm>
          <a:prstGeom prst="rect">
            <a:avLst/>
          </a:prstGeom>
        </p:spPr>
      </p:pic>
      <p:sp>
        <p:nvSpPr>
          <p:cNvPr id="3" name="Inhaltsplatzhalter 2"/>
          <p:cNvSpPr>
            <a:spLocks noGrp="1"/>
          </p:cNvSpPr>
          <p:nvPr>
            <p:ph idx="1"/>
          </p:nvPr>
        </p:nvSpPr>
        <p:spPr>
          <a:xfrm>
            <a:off x="636600" y="1180730"/>
            <a:ext cx="5442731" cy="3338513"/>
          </a:xfrm>
        </p:spPr>
        <p:txBody>
          <a:bodyPr/>
          <a:lstStyle/>
          <a:p>
            <a:pPr>
              <a:spcBef>
                <a:spcPts val="1200"/>
              </a:spcBef>
            </a:pPr>
            <a:r>
              <a:rPr lang="en-US" sz="1200" dirty="0" smtClean="0"/>
              <a:t>After the activation of the OpenScape Business SSL Base License File within OpenScape Business Assistant (WBM) please </a:t>
            </a:r>
            <a:r>
              <a:rPr lang="en-US" sz="1200" u="sng" dirty="0" smtClean="0"/>
              <a:t>set back “system licenses” to zero</a:t>
            </a:r>
            <a:r>
              <a:rPr lang="en-US" sz="1200" dirty="0" smtClean="0"/>
              <a:t> within the first two hours in case these Licenses are not needed by customer:</a:t>
            </a:r>
          </a:p>
          <a:p>
            <a:pPr marL="628650" lvl="1" indent="-271463"/>
            <a:r>
              <a:rPr lang="en-US" sz="1100" dirty="0" err="1" smtClean="0"/>
              <a:t>OpenDirectory</a:t>
            </a:r>
            <a:r>
              <a:rPr lang="en-US" sz="1100" dirty="0" smtClean="0"/>
              <a:t> Connector</a:t>
            </a:r>
          </a:p>
          <a:p>
            <a:pPr marL="628650" lvl="1" indent="-271463"/>
            <a:r>
              <a:rPr lang="en-US" sz="1100" dirty="0" smtClean="0"/>
              <a:t>Contact Center E-Mail, Fax and </a:t>
            </a:r>
            <a:r>
              <a:rPr lang="en-US" sz="1100" dirty="0" err="1" smtClean="0"/>
              <a:t>myReports</a:t>
            </a:r>
            <a:endParaRPr lang="en-US" sz="1100" dirty="0"/>
          </a:p>
          <a:p>
            <a:pPr marL="271463" lvl="1" indent="0">
              <a:spcBef>
                <a:spcPts val="1200"/>
              </a:spcBef>
              <a:buNone/>
            </a:pPr>
            <a:r>
              <a:rPr lang="en-US" sz="800" i="1" dirty="0" smtClean="0"/>
              <a:t>This is required because Grace Period Mode was active before with all system licenses activated</a:t>
            </a:r>
          </a:p>
          <a:p>
            <a:pPr marL="271463" lvl="1" indent="-271463">
              <a:spcBef>
                <a:spcPts val="1200"/>
              </a:spcBef>
            </a:pPr>
            <a:r>
              <a:rPr lang="en-US" sz="1200" dirty="0" smtClean="0"/>
              <a:t>OpenScape Business requires an Internet connection to UNIFY CLS(Central License Server), following settings are required:</a:t>
            </a:r>
          </a:p>
          <a:p>
            <a:pPr marL="628650" lvl="2" indent="-271463"/>
            <a:r>
              <a:rPr lang="en-US" sz="1100" dirty="0" smtClean="0">
                <a:solidFill>
                  <a:schemeClr val="bg1"/>
                </a:solidFill>
              </a:rPr>
              <a:t>Open Ports 7780 and 7790 for incoming/outgoing traffic within Customers Firewall</a:t>
            </a:r>
          </a:p>
          <a:p>
            <a:pPr marL="628650" lvl="2" indent="-271463"/>
            <a:r>
              <a:rPr lang="en-US" sz="1100" dirty="0" smtClean="0">
                <a:solidFill>
                  <a:schemeClr val="bg1"/>
                </a:solidFill>
              </a:rPr>
              <a:t>CLS IP 188.64.16.4 </a:t>
            </a:r>
            <a:r>
              <a:rPr lang="en-US" sz="1100" dirty="0">
                <a:solidFill>
                  <a:schemeClr val="bg1"/>
                </a:solidFill>
              </a:rPr>
              <a:t>released for incoming and outgoing IP </a:t>
            </a:r>
            <a:r>
              <a:rPr lang="en-US" sz="1100" dirty="0" smtClean="0">
                <a:solidFill>
                  <a:schemeClr val="bg1"/>
                </a:solidFill>
              </a:rPr>
              <a:t>traffic</a:t>
            </a:r>
          </a:p>
          <a:p>
            <a:pPr marL="444500" lvl="1" indent="-271463"/>
            <a:r>
              <a:rPr lang="en-US" sz="1200" dirty="0" smtClean="0"/>
              <a:t>If no Internet Connection is detected </a:t>
            </a:r>
            <a:r>
              <a:rPr lang="en-US" sz="1200" dirty="0" err="1" smtClean="0"/>
              <a:t>OSBiz</a:t>
            </a:r>
            <a:r>
              <a:rPr lang="en-US" sz="1200" dirty="0" smtClean="0"/>
              <a:t> went into “Failover Mode” for 30 days</a:t>
            </a:r>
            <a:endParaRPr lang="en-US" sz="1200" dirty="0" smtClean="0"/>
          </a:p>
        </p:txBody>
      </p:sp>
      <p:sp>
        <p:nvSpPr>
          <p:cNvPr id="7" name="Textfeld 6"/>
          <p:cNvSpPr txBox="1"/>
          <p:nvPr/>
        </p:nvSpPr>
        <p:spPr>
          <a:xfrm>
            <a:off x="6142308" y="1048985"/>
            <a:ext cx="2873080" cy="215444"/>
          </a:xfrm>
          <a:prstGeom prst="rect">
            <a:avLst/>
          </a:prstGeom>
          <a:noFill/>
        </p:spPr>
        <p:txBody>
          <a:bodyPr wrap="square" rtlCol="0">
            <a:spAutoFit/>
          </a:bodyPr>
          <a:lstStyle/>
          <a:p>
            <a:r>
              <a:rPr lang="de-DE" sz="800" dirty="0" smtClean="0">
                <a:solidFill>
                  <a:schemeClr val="bg1"/>
                </a:solidFill>
              </a:rPr>
              <a:t>OpenScape Business </a:t>
            </a:r>
            <a:r>
              <a:rPr lang="de-DE" sz="800" dirty="0" err="1" smtClean="0">
                <a:solidFill>
                  <a:schemeClr val="bg1"/>
                </a:solidFill>
              </a:rPr>
              <a:t>Assistant</a:t>
            </a:r>
            <a:r>
              <a:rPr lang="de-DE" sz="800" dirty="0" smtClean="0">
                <a:solidFill>
                  <a:schemeClr val="bg1"/>
                </a:solidFill>
              </a:rPr>
              <a:t> </a:t>
            </a:r>
            <a:r>
              <a:rPr lang="de-DE" sz="800" dirty="0" err="1" smtClean="0">
                <a:solidFill>
                  <a:schemeClr val="bg1"/>
                </a:solidFill>
              </a:rPr>
              <a:t>License</a:t>
            </a:r>
            <a:r>
              <a:rPr lang="de-DE" sz="800" dirty="0" smtClean="0">
                <a:solidFill>
                  <a:schemeClr val="bg1"/>
                </a:solidFill>
              </a:rPr>
              <a:t> Dialog (WBM)</a:t>
            </a:r>
          </a:p>
        </p:txBody>
      </p:sp>
      <p:sp>
        <p:nvSpPr>
          <p:cNvPr id="8" name="Textfeld 7"/>
          <p:cNvSpPr txBox="1"/>
          <p:nvPr/>
        </p:nvSpPr>
        <p:spPr>
          <a:xfrm>
            <a:off x="6055218" y="2526699"/>
            <a:ext cx="2873080" cy="338554"/>
          </a:xfrm>
          <a:prstGeom prst="rect">
            <a:avLst/>
          </a:prstGeom>
          <a:noFill/>
        </p:spPr>
        <p:txBody>
          <a:bodyPr wrap="square" rtlCol="0">
            <a:spAutoFit/>
          </a:bodyPr>
          <a:lstStyle/>
          <a:p>
            <a:pPr algn="ctr"/>
            <a:r>
              <a:rPr lang="de-DE" sz="800" i="1" dirty="0" err="1" smtClean="0">
                <a:solidFill>
                  <a:schemeClr val="tx2"/>
                </a:solidFill>
              </a:rPr>
              <a:t>Please</a:t>
            </a:r>
            <a:r>
              <a:rPr lang="de-DE" sz="800" i="1" dirty="0" smtClean="0">
                <a:solidFill>
                  <a:schemeClr val="tx2"/>
                </a:solidFill>
              </a:rPr>
              <a:t> </a:t>
            </a:r>
            <a:r>
              <a:rPr lang="de-DE" sz="800" i="1" dirty="0" err="1" smtClean="0">
                <a:solidFill>
                  <a:schemeClr val="tx2"/>
                </a:solidFill>
              </a:rPr>
              <a:t>set</a:t>
            </a:r>
            <a:r>
              <a:rPr lang="de-DE" sz="800" i="1" dirty="0" smtClean="0">
                <a:solidFill>
                  <a:schemeClr val="tx2"/>
                </a:solidFill>
              </a:rPr>
              <a:t> </a:t>
            </a:r>
            <a:r>
              <a:rPr lang="de-DE" sz="800" i="1" dirty="0" err="1" smtClean="0">
                <a:solidFill>
                  <a:schemeClr val="tx2"/>
                </a:solidFill>
              </a:rPr>
              <a:t>licenses</a:t>
            </a:r>
            <a:r>
              <a:rPr lang="de-DE" sz="800" i="1" dirty="0" smtClean="0">
                <a:solidFill>
                  <a:schemeClr val="tx2"/>
                </a:solidFill>
              </a:rPr>
              <a:t> back to 0</a:t>
            </a:r>
          </a:p>
          <a:p>
            <a:pPr algn="ctr"/>
            <a:r>
              <a:rPr lang="de-DE" sz="800" i="1" dirty="0" smtClean="0">
                <a:solidFill>
                  <a:schemeClr val="tx2"/>
                </a:solidFill>
              </a:rPr>
              <a:t> in </a:t>
            </a:r>
            <a:r>
              <a:rPr lang="de-DE" sz="800" i="1" dirty="0" err="1" smtClean="0">
                <a:solidFill>
                  <a:schemeClr val="tx2"/>
                </a:solidFill>
              </a:rPr>
              <a:t>case</a:t>
            </a:r>
            <a:r>
              <a:rPr lang="de-DE" sz="800" i="1" dirty="0" smtClean="0">
                <a:solidFill>
                  <a:schemeClr val="tx2"/>
                </a:solidFill>
              </a:rPr>
              <a:t> </a:t>
            </a:r>
            <a:r>
              <a:rPr lang="de-DE" sz="800" i="1" dirty="0" err="1" smtClean="0">
                <a:solidFill>
                  <a:schemeClr val="tx2"/>
                </a:solidFill>
              </a:rPr>
              <a:t>these</a:t>
            </a:r>
            <a:r>
              <a:rPr lang="de-DE" sz="800" i="1" dirty="0" smtClean="0">
                <a:solidFill>
                  <a:schemeClr val="tx2"/>
                </a:solidFill>
              </a:rPr>
              <a:t> </a:t>
            </a:r>
            <a:r>
              <a:rPr lang="de-DE" sz="800" i="1" dirty="0" err="1" smtClean="0">
                <a:solidFill>
                  <a:schemeClr val="tx2"/>
                </a:solidFill>
              </a:rPr>
              <a:t>are</a:t>
            </a:r>
            <a:r>
              <a:rPr lang="de-DE" sz="800" i="1" dirty="0" smtClean="0">
                <a:solidFill>
                  <a:schemeClr val="tx2"/>
                </a:solidFill>
              </a:rPr>
              <a:t> not </a:t>
            </a:r>
            <a:r>
              <a:rPr lang="de-DE" sz="800" i="1" dirty="0" err="1" smtClean="0">
                <a:solidFill>
                  <a:schemeClr val="tx2"/>
                </a:solidFill>
              </a:rPr>
              <a:t>needed</a:t>
            </a:r>
            <a:r>
              <a:rPr lang="de-DE" sz="800" i="1" dirty="0" smtClean="0">
                <a:solidFill>
                  <a:schemeClr val="tx2"/>
                </a:solidFill>
              </a:rPr>
              <a:t> </a:t>
            </a:r>
            <a:r>
              <a:rPr lang="de-DE" sz="800" i="1" dirty="0" err="1" smtClean="0">
                <a:solidFill>
                  <a:schemeClr val="tx2"/>
                </a:solidFill>
              </a:rPr>
              <a:t>by</a:t>
            </a:r>
            <a:r>
              <a:rPr lang="de-DE" sz="800" i="1" dirty="0" smtClean="0">
                <a:solidFill>
                  <a:schemeClr val="tx2"/>
                </a:solidFill>
              </a:rPr>
              <a:t> </a:t>
            </a:r>
            <a:r>
              <a:rPr lang="de-DE" sz="800" i="1" dirty="0" err="1" smtClean="0">
                <a:solidFill>
                  <a:schemeClr val="tx2"/>
                </a:solidFill>
              </a:rPr>
              <a:t>the</a:t>
            </a:r>
            <a:r>
              <a:rPr lang="de-DE" sz="800" i="1" dirty="0" smtClean="0">
                <a:solidFill>
                  <a:schemeClr val="tx2"/>
                </a:solidFill>
              </a:rPr>
              <a:t> </a:t>
            </a:r>
            <a:r>
              <a:rPr lang="de-DE" sz="800" i="1" dirty="0" err="1" smtClean="0">
                <a:solidFill>
                  <a:schemeClr val="tx2"/>
                </a:solidFill>
              </a:rPr>
              <a:t>customer</a:t>
            </a:r>
            <a:r>
              <a:rPr lang="de-DE" sz="800" i="1" dirty="0" smtClean="0">
                <a:solidFill>
                  <a:schemeClr val="tx2"/>
                </a:solidFill>
              </a:rPr>
              <a:t>!</a:t>
            </a:r>
          </a:p>
        </p:txBody>
      </p:sp>
      <p:grpSp>
        <p:nvGrpSpPr>
          <p:cNvPr id="14" name="Gruppieren 13"/>
          <p:cNvGrpSpPr/>
          <p:nvPr/>
        </p:nvGrpSpPr>
        <p:grpSpPr>
          <a:xfrm>
            <a:off x="6733206" y="2994962"/>
            <a:ext cx="1576736" cy="818796"/>
            <a:chOff x="6733206" y="3151262"/>
            <a:chExt cx="1576736" cy="818796"/>
          </a:xfrm>
        </p:grpSpPr>
        <p:pic>
          <p:nvPicPr>
            <p:cNvPr id="10" name="Picture 1562" descr="firewall.png"/>
            <p:cNvPicPr>
              <a:picLocks noChangeAspect="1"/>
            </p:cNvPicPr>
            <p:nvPr/>
          </p:nvPicPr>
          <p:blipFill>
            <a:blip r:embed="rId3" cstate="print"/>
            <a:srcRect/>
            <a:stretch>
              <a:fillRect/>
            </a:stretch>
          </p:blipFill>
          <p:spPr bwMode="auto">
            <a:xfrm>
              <a:off x="7277575" y="3531912"/>
              <a:ext cx="475019" cy="438146"/>
            </a:xfrm>
            <a:prstGeom prst="rect">
              <a:avLst/>
            </a:prstGeom>
            <a:noFill/>
            <a:ln w="9525">
              <a:noFill/>
              <a:miter lim="800000"/>
              <a:headEnd/>
              <a:tailEnd/>
            </a:ln>
          </p:spPr>
        </p:pic>
        <p:sp>
          <p:nvSpPr>
            <p:cNvPr id="11" name="Textfeld 10"/>
            <p:cNvSpPr txBox="1"/>
            <p:nvPr/>
          </p:nvSpPr>
          <p:spPr>
            <a:xfrm>
              <a:off x="7735176" y="3151262"/>
              <a:ext cx="574766" cy="293575"/>
            </a:xfrm>
            <a:prstGeom prst="rect">
              <a:avLst/>
            </a:prstGeom>
            <a:noFill/>
          </p:spPr>
          <p:txBody>
            <a:bodyPr wrap="none" rtlCol="0">
              <a:noAutofit/>
            </a:bodyPr>
            <a:lstStyle/>
            <a:p>
              <a:r>
                <a:rPr lang="de-DE" sz="1200" b="1" dirty="0" smtClean="0">
                  <a:solidFill>
                    <a:srgbClr val="92D050"/>
                  </a:solidFill>
                  <a:latin typeface="Harmony Sans" panose="02000000000000000000" pitchFamily="2" charset="0"/>
                </a:rPr>
                <a:t>CLS</a:t>
              </a:r>
            </a:p>
          </p:txBody>
        </p:sp>
        <p:pic>
          <p:nvPicPr>
            <p:cNvPr id="12" name="Picture 1560" descr="server.png"/>
            <p:cNvPicPr>
              <a:picLocks noChangeAspect="1"/>
            </p:cNvPicPr>
            <p:nvPr/>
          </p:nvPicPr>
          <p:blipFill>
            <a:blip r:embed="rId4" cstate="print"/>
            <a:srcRect/>
            <a:stretch>
              <a:fillRect/>
            </a:stretch>
          </p:blipFill>
          <p:spPr bwMode="auto">
            <a:xfrm>
              <a:off x="7826186" y="3385232"/>
              <a:ext cx="260350" cy="373063"/>
            </a:xfrm>
            <a:prstGeom prst="rect">
              <a:avLst/>
            </a:prstGeom>
            <a:noFill/>
            <a:ln w="9525">
              <a:noFill/>
              <a:miter lim="800000"/>
              <a:headEnd/>
              <a:tailEnd/>
            </a:ln>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206" y="3403230"/>
              <a:ext cx="770033" cy="296464"/>
            </a:xfrm>
            <a:prstGeom prst="rect">
              <a:avLst/>
            </a:prstGeom>
          </p:spPr>
        </p:pic>
      </p:grpSp>
      <p:sp>
        <p:nvSpPr>
          <p:cNvPr id="15" name="Abgerundetes Rechteck 14"/>
          <p:cNvSpPr/>
          <p:nvPr/>
        </p:nvSpPr>
        <p:spPr>
          <a:xfrm rot="5400000">
            <a:off x="7950172" y="1774250"/>
            <a:ext cx="1336202" cy="307084"/>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6079331" y="3900833"/>
            <a:ext cx="2873080" cy="461665"/>
          </a:xfrm>
          <a:prstGeom prst="rect">
            <a:avLst/>
          </a:prstGeom>
          <a:noFill/>
        </p:spPr>
        <p:txBody>
          <a:bodyPr wrap="square" rtlCol="0">
            <a:spAutoFit/>
          </a:bodyPr>
          <a:lstStyle/>
          <a:p>
            <a:pPr algn="ctr"/>
            <a:r>
              <a:rPr lang="de-DE" sz="800" i="1" dirty="0" smtClean="0">
                <a:solidFill>
                  <a:schemeClr val="tx2"/>
                </a:solidFill>
              </a:rPr>
              <a:t>Ports </a:t>
            </a:r>
            <a:r>
              <a:rPr lang="de-DE" sz="800" i="1" dirty="0" err="1" smtClean="0">
                <a:solidFill>
                  <a:schemeClr val="tx2"/>
                </a:solidFill>
              </a:rPr>
              <a:t>needs</a:t>
            </a:r>
            <a:r>
              <a:rPr lang="de-DE" sz="800" i="1" dirty="0" smtClean="0">
                <a:solidFill>
                  <a:schemeClr val="tx2"/>
                </a:solidFill>
              </a:rPr>
              <a:t> to </a:t>
            </a:r>
            <a:r>
              <a:rPr lang="de-DE" sz="800" i="1" dirty="0" err="1" smtClean="0">
                <a:solidFill>
                  <a:schemeClr val="tx2"/>
                </a:solidFill>
              </a:rPr>
              <a:t>be</a:t>
            </a:r>
            <a:r>
              <a:rPr lang="de-DE" sz="800" i="1" dirty="0" smtClean="0">
                <a:solidFill>
                  <a:schemeClr val="tx2"/>
                </a:solidFill>
              </a:rPr>
              <a:t> open in a Firewall, </a:t>
            </a:r>
          </a:p>
          <a:p>
            <a:pPr algn="ctr"/>
            <a:r>
              <a:rPr lang="de-DE" sz="800" i="1" dirty="0" err="1">
                <a:solidFill>
                  <a:schemeClr val="tx2"/>
                </a:solidFill>
              </a:rPr>
              <a:t>o</a:t>
            </a:r>
            <a:r>
              <a:rPr lang="de-DE" sz="800" i="1" dirty="0" err="1" smtClean="0">
                <a:solidFill>
                  <a:schemeClr val="tx2"/>
                </a:solidFill>
              </a:rPr>
              <a:t>ften</a:t>
            </a:r>
            <a:r>
              <a:rPr lang="de-DE" sz="800" i="1" dirty="0" smtClean="0">
                <a:solidFill>
                  <a:schemeClr val="tx2"/>
                </a:solidFill>
              </a:rPr>
              <a:t> </a:t>
            </a:r>
            <a:r>
              <a:rPr lang="de-DE" sz="800" i="1" dirty="0" err="1" smtClean="0">
                <a:solidFill>
                  <a:schemeClr val="tx2"/>
                </a:solidFill>
              </a:rPr>
              <a:t>needed</a:t>
            </a:r>
            <a:r>
              <a:rPr lang="de-DE" sz="800" i="1" dirty="0" smtClean="0">
                <a:solidFill>
                  <a:schemeClr val="tx2"/>
                </a:solidFill>
              </a:rPr>
              <a:t> in </a:t>
            </a:r>
            <a:r>
              <a:rPr lang="de-DE" sz="800" i="1" dirty="0" err="1" smtClean="0">
                <a:solidFill>
                  <a:schemeClr val="tx2"/>
                </a:solidFill>
              </a:rPr>
              <a:t>restrictive</a:t>
            </a:r>
            <a:r>
              <a:rPr lang="de-DE" sz="800" i="1" dirty="0" smtClean="0">
                <a:solidFill>
                  <a:schemeClr val="tx2"/>
                </a:solidFill>
              </a:rPr>
              <a:t> Datacenter </a:t>
            </a:r>
            <a:r>
              <a:rPr lang="de-DE" sz="800" i="1" dirty="0" err="1" smtClean="0">
                <a:solidFill>
                  <a:schemeClr val="tx2"/>
                </a:solidFill>
              </a:rPr>
              <a:t>environments</a:t>
            </a:r>
            <a:r>
              <a:rPr lang="de-DE" sz="800" i="1" dirty="0" smtClean="0">
                <a:solidFill>
                  <a:schemeClr val="tx2"/>
                </a:solidFill>
              </a:rPr>
              <a:t>,</a:t>
            </a:r>
          </a:p>
          <a:p>
            <a:pPr algn="ctr"/>
            <a:r>
              <a:rPr lang="de-DE" sz="800" i="1" dirty="0">
                <a:solidFill>
                  <a:schemeClr val="tx2"/>
                </a:solidFill>
              </a:rPr>
              <a:t>t</a:t>
            </a:r>
            <a:r>
              <a:rPr lang="de-DE" sz="800" i="1" dirty="0" smtClean="0">
                <a:solidFill>
                  <a:schemeClr val="tx2"/>
                </a:solidFill>
              </a:rPr>
              <a:t>o </a:t>
            </a:r>
            <a:r>
              <a:rPr lang="de-DE" sz="800" i="1" dirty="0" err="1" smtClean="0">
                <a:solidFill>
                  <a:schemeClr val="tx2"/>
                </a:solidFill>
              </a:rPr>
              <a:t>reach</a:t>
            </a:r>
            <a:r>
              <a:rPr lang="de-DE" sz="800" i="1" dirty="0" smtClean="0">
                <a:solidFill>
                  <a:schemeClr val="tx2"/>
                </a:solidFill>
              </a:rPr>
              <a:t> </a:t>
            </a:r>
            <a:r>
              <a:rPr lang="de-DE" sz="800" i="1" dirty="0" err="1" smtClean="0">
                <a:solidFill>
                  <a:schemeClr val="tx2"/>
                </a:solidFill>
              </a:rPr>
              <a:t>the</a:t>
            </a:r>
            <a:r>
              <a:rPr lang="de-DE" sz="800" i="1" dirty="0" smtClean="0">
                <a:solidFill>
                  <a:schemeClr val="tx2"/>
                </a:solidFill>
              </a:rPr>
              <a:t> CLS </a:t>
            </a:r>
            <a:r>
              <a:rPr lang="de-DE" sz="800" i="1" dirty="0" err="1" smtClean="0">
                <a:solidFill>
                  <a:schemeClr val="tx2"/>
                </a:solidFill>
              </a:rPr>
              <a:t>as</a:t>
            </a:r>
            <a:r>
              <a:rPr lang="de-DE" sz="800" i="1" dirty="0" smtClean="0">
                <a:solidFill>
                  <a:schemeClr val="tx2"/>
                </a:solidFill>
              </a:rPr>
              <a:t> </a:t>
            </a:r>
            <a:r>
              <a:rPr lang="de-DE" sz="800" i="1" dirty="0" err="1" smtClean="0">
                <a:solidFill>
                  <a:schemeClr val="tx2"/>
                </a:solidFill>
              </a:rPr>
              <a:t>usual</a:t>
            </a:r>
            <a:r>
              <a:rPr lang="de-DE" sz="800" i="1" dirty="0" smtClean="0">
                <a:solidFill>
                  <a:schemeClr val="tx2"/>
                </a:solidFill>
              </a:rPr>
              <a:t> </a:t>
            </a:r>
            <a:r>
              <a:rPr lang="de-DE" sz="800" i="1" dirty="0" err="1" smtClean="0">
                <a:solidFill>
                  <a:schemeClr val="tx2"/>
                </a:solidFill>
              </a:rPr>
              <a:t>for</a:t>
            </a:r>
            <a:r>
              <a:rPr lang="de-DE" sz="800" i="1" dirty="0" smtClean="0">
                <a:solidFill>
                  <a:schemeClr val="tx2"/>
                </a:solidFill>
              </a:rPr>
              <a:t> Online </a:t>
            </a:r>
            <a:r>
              <a:rPr lang="de-DE" sz="800" i="1" dirty="0" err="1" smtClean="0">
                <a:solidFill>
                  <a:schemeClr val="tx2"/>
                </a:solidFill>
              </a:rPr>
              <a:t>License</a:t>
            </a:r>
            <a:r>
              <a:rPr lang="de-DE" sz="800" i="1" dirty="0" smtClean="0">
                <a:solidFill>
                  <a:schemeClr val="tx2"/>
                </a:solidFill>
              </a:rPr>
              <a:t> </a:t>
            </a:r>
            <a:r>
              <a:rPr lang="de-DE" sz="800" i="1" dirty="0" err="1" smtClean="0">
                <a:solidFill>
                  <a:schemeClr val="tx2"/>
                </a:solidFill>
              </a:rPr>
              <a:t>Activation</a:t>
            </a:r>
            <a:endParaRPr lang="de-DE" sz="800" i="1" dirty="0" smtClean="0">
              <a:solidFill>
                <a:schemeClr val="tx2"/>
              </a:solidFill>
            </a:endParaRPr>
          </a:p>
        </p:txBody>
      </p:sp>
    </p:spTree>
    <p:extLst>
      <p:ext uri="{BB962C8B-B14F-4D97-AF65-F5344CB8AC3E}">
        <p14:creationId xmlns:p14="http://schemas.microsoft.com/office/powerpoint/2010/main" val="372920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Reporting and Billing Period</a:t>
            </a:r>
          </a:p>
        </p:txBody>
      </p:sp>
      <p:sp>
        <p:nvSpPr>
          <p:cNvPr id="3" name="Inhaltsplatzhalter 2"/>
          <p:cNvSpPr>
            <a:spLocks noGrp="1"/>
          </p:cNvSpPr>
          <p:nvPr>
            <p:ph idx="1"/>
          </p:nvPr>
        </p:nvSpPr>
        <p:spPr>
          <a:xfrm>
            <a:off x="676518" y="1302543"/>
            <a:ext cx="7043531" cy="3338513"/>
          </a:xfrm>
        </p:spPr>
        <p:txBody>
          <a:bodyPr/>
          <a:lstStyle/>
          <a:p>
            <a:pPr>
              <a:spcBef>
                <a:spcPts val="1200"/>
              </a:spcBef>
            </a:pPr>
            <a:r>
              <a:rPr lang="en-US" sz="1600" dirty="0"/>
              <a:t>Billing Period: 16th of a month  (0.00am) until 15th of the following month (11.59pm) based on High Watermark Consumption </a:t>
            </a:r>
            <a:r>
              <a:rPr lang="en-US" sz="1600" dirty="0" smtClean="0"/>
              <a:t>Report </a:t>
            </a:r>
            <a:r>
              <a:rPr lang="en-US" sz="1200" dirty="0" smtClean="0"/>
              <a:t>(means the max. number of quantities with the highest amount during billing period)</a:t>
            </a:r>
          </a:p>
          <a:p>
            <a:pPr>
              <a:spcBef>
                <a:spcPts val="1200"/>
              </a:spcBef>
            </a:pPr>
            <a:r>
              <a:rPr lang="en-US" sz="1600" dirty="0" smtClean="0"/>
              <a:t>Monthly </a:t>
            </a:r>
            <a:r>
              <a:rPr lang="en-US" sz="1600" dirty="0"/>
              <a:t>Report (CSV File) will be sent out on the 16th of each month with the usage, all required Partner and OSBiz System details to Distribution Partner (via email to CLS Primary address)</a:t>
            </a:r>
          </a:p>
          <a:p>
            <a:pPr>
              <a:spcBef>
                <a:spcPts val="1200"/>
              </a:spcBef>
            </a:pPr>
            <a:r>
              <a:rPr lang="en-US" sz="1600" dirty="0"/>
              <a:t>Monthly Invoice from UNIFY </a:t>
            </a:r>
            <a:r>
              <a:rPr lang="en-US" sz="1600" dirty="0" smtClean="0"/>
              <a:t>to </a:t>
            </a:r>
            <a:r>
              <a:rPr lang="en-US" sz="1600" dirty="0"/>
              <a:t>Distribution Partner will be sent out on the 25th of each </a:t>
            </a:r>
            <a:r>
              <a:rPr lang="en-US" sz="1600" dirty="0" smtClean="0"/>
              <a:t>month </a:t>
            </a:r>
          </a:p>
          <a:p>
            <a:pPr>
              <a:spcBef>
                <a:spcPts val="1200"/>
              </a:spcBef>
            </a:pPr>
            <a:r>
              <a:rPr lang="en-US" sz="1600" dirty="0" smtClean="0"/>
              <a:t>Partners get their Invoice from their Distribution Partner where they have “purchased” their </a:t>
            </a:r>
            <a:r>
              <a:rPr lang="en-US" sz="1600" dirty="0" err="1" smtClean="0"/>
              <a:t>OSBiz</a:t>
            </a:r>
            <a:r>
              <a:rPr lang="en-US" sz="1600" dirty="0" smtClean="0"/>
              <a:t> SSL Base License</a:t>
            </a:r>
          </a:p>
        </p:txBody>
      </p:sp>
      <p:sp>
        <p:nvSpPr>
          <p:cNvPr id="4" name="Foliennummernplatzhalter 3"/>
          <p:cNvSpPr>
            <a:spLocks noGrp="1"/>
          </p:cNvSpPr>
          <p:nvPr>
            <p:ph type="sldNum" sz="quarter" idx="11"/>
          </p:nvPr>
        </p:nvSpPr>
        <p:spPr/>
        <p:txBody>
          <a:bodyPr/>
          <a:lstStyle/>
          <a:p>
            <a:fld id="{5AD5EBDB-97EB-4E5D-ACC2-20BDC24910C3}" type="slidenum">
              <a:rPr lang="en-US" smtClean="0"/>
              <a:pPr/>
              <a:t>21</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spTree>
    <p:extLst>
      <p:ext uri="{BB962C8B-B14F-4D97-AF65-F5344CB8AC3E}">
        <p14:creationId xmlns:p14="http://schemas.microsoft.com/office/powerpoint/2010/main" val="161513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Usage Report on CLS</a:t>
            </a:r>
            <a:endParaRPr lang="en-US" dirty="0"/>
          </a:p>
        </p:txBody>
      </p:sp>
      <p:sp>
        <p:nvSpPr>
          <p:cNvPr id="3" name="Inhaltsplatzhalter 2"/>
          <p:cNvSpPr>
            <a:spLocks noGrp="1"/>
          </p:cNvSpPr>
          <p:nvPr>
            <p:ph idx="1"/>
          </p:nvPr>
        </p:nvSpPr>
        <p:spPr>
          <a:xfrm>
            <a:off x="676519" y="1302543"/>
            <a:ext cx="2378408" cy="3338513"/>
          </a:xfrm>
        </p:spPr>
        <p:txBody>
          <a:bodyPr/>
          <a:lstStyle/>
          <a:p>
            <a:pPr>
              <a:spcBef>
                <a:spcPts val="1200"/>
              </a:spcBef>
            </a:pPr>
            <a:r>
              <a:rPr lang="en-US" sz="1600" dirty="0" smtClean="0"/>
              <a:t>Usage of licenses can be found on Central License Server (CLS) and be “controlled” anytime by Partners / Customers</a:t>
            </a:r>
          </a:p>
          <a:p>
            <a:pPr>
              <a:spcBef>
                <a:spcPts val="1200"/>
              </a:spcBef>
            </a:pPr>
            <a:r>
              <a:rPr lang="en-US" sz="1600" dirty="0" smtClean="0"/>
              <a:t>Incremental Usage Report showing High Watermark Figures</a:t>
            </a:r>
          </a:p>
        </p:txBody>
      </p:sp>
      <p:sp>
        <p:nvSpPr>
          <p:cNvPr id="4" name="Foliennummernplatzhalter 3"/>
          <p:cNvSpPr>
            <a:spLocks noGrp="1"/>
          </p:cNvSpPr>
          <p:nvPr>
            <p:ph type="sldNum" sz="quarter" idx="11"/>
          </p:nvPr>
        </p:nvSpPr>
        <p:spPr/>
        <p:txBody>
          <a:bodyPr/>
          <a:lstStyle/>
          <a:p>
            <a:fld id="{5AD5EBDB-97EB-4E5D-ACC2-20BDC24910C3}" type="slidenum">
              <a:rPr lang="en-US" smtClean="0"/>
              <a:pPr/>
              <a:t>22</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pic>
        <p:nvPicPr>
          <p:cNvPr id="6" name="Grafik 5"/>
          <p:cNvPicPr>
            <a:picLocks noChangeAspect="1"/>
          </p:cNvPicPr>
          <p:nvPr/>
        </p:nvPicPr>
        <p:blipFill>
          <a:blip r:embed="rId2"/>
          <a:stretch>
            <a:fillRect/>
          </a:stretch>
        </p:blipFill>
        <p:spPr>
          <a:xfrm>
            <a:off x="3249143" y="1057693"/>
            <a:ext cx="5763498" cy="3592071"/>
          </a:xfrm>
          <a:prstGeom prst="rect">
            <a:avLst/>
          </a:prstGeom>
          <a:ln>
            <a:solidFill>
              <a:schemeClr val="bg1">
                <a:lumMod val="50000"/>
                <a:lumOff val="50000"/>
              </a:schemeClr>
            </a:solidFill>
          </a:ln>
        </p:spPr>
      </p:pic>
      <p:sp>
        <p:nvSpPr>
          <p:cNvPr id="9" name="Abgerundetes Rechteck 8"/>
          <p:cNvSpPr/>
          <p:nvPr/>
        </p:nvSpPr>
        <p:spPr>
          <a:xfrm>
            <a:off x="3423726" y="2360022"/>
            <a:ext cx="4562036" cy="470262"/>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4484912" y="1576251"/>
            <a:ext cx="387526" cy="18288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959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73888"/>
            <a:ext cx="7909229" cy="775097"/>
          </a:xfrm>
        </p:spPr>
        <p:txBody>
          <a:bodyPr/>
          <a:lstStyle/>
          <a:p>
            <a:r>
              <a:rPr lang="de-DE" sz="2800" dirty="0" err="1" smtClean="0"/>
              <a:t>Assigned</a:t>
            </a:r>
            <a:r>
              <a:rPr lang="de-DE" sz="2800" dirty="0" smtClean="0"/>
              <a:t> </a:t>
            </a:r>
            <a:r>
              <a:rPr lang="de-DE" sz="2800" dirty="0" err="1" smtClean="0"/>
              <a:t>Licenses</a:t>
            </a:r>
            <a:r>
              <a:rPr lang="de-DE" sz="2800" dirty="0" smtClean="0"/>
              <a:t> </a:t>
            </a:r>
            <a:r>
              <a:rPr lang="de-DE" sz="2800" dirty="0" err="1" smtClean="0"/>
              <a:t>visible</a:t>
            </a:r>
            <a:r>
              <a:rPr lang="de-DE" sz="2800" dirty="0" smtClean="0"/>
              <a:t> in CLS </a:t>
            </a:r>
            <a:r>
              <a:rPr lang="de-DE" sz="2800" dirty="0" err="1" smtClean="0"/>
              <a:t>Usage</a:t>
            </a:r>
            <a:r>
              <a:rPr lang="de-DE" sz="2800" dirty="0" smtClean="0"/>
              <a:t> Report</a:t>
            </a:r>
            <a:endParaRPr lang="de-DE" sz="20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23</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pic>
        <p:nvPicPr>
          <p:cNvPr id="15" name="Grafik 14"/>
          <p:cNvPicPr>
            <a:picLocks noChangeAspect="1"/>
          </p:cNvPicPr>
          <p:nvPr/>
        </p:nvPicPr>
        <p:blipFill>
          <a:blip r:embed="rId2"/>
          <a:stretch>
            <a:fillRect/>
          </a:stretch>
        </p:blipFill>
        <p:spPr>
          <a:xfrm>
            <a:off x="3950972" y="1071465"/>
            <a:ext cx="4810185" cy="3438073"/>
          </a:xfrm>
          <a:prstGeom prst="rect">
            <a:avLst/>
          </a:prstGeom>
          <a:ln w="3175">
            <a:solidFill>
              <a:schemeClr val="bg1">
                <a:lumMod val="25000"/>
                <a:lumOff val="75000"/>
              </a:schemeClr>
            </a:solidFill>
          </a:ln>
        </p:spPr>
      </p:pic>
      <p:sp>
        <p:nvSpPr>
          <p:cNvPr id="13" name="Textfeld 12"/>
          <p:cNvSpPr txBox="1"/>
          <p:nvPr/>
        </p:nvSpPr>
        <p:spPr>
          <a:xfrm>
            <a:off x="4136566" y="3141019"/>
            <a:ext cx="6798362" cy="207628"/>
          </a:xfrm>
          <a:prstGeom prst="rect">
            <a:avLst/>
          </a:prstGeom>
          <a:noFill/>
        </p:spPr>
        <p:txBody>
          <a:bodyPr wrap="none" rtlCol="0">
            <a:noAutofit/>
          </a:bodyPr>
          <a:lstStyle/>
          <a:p>
            <a:r>
              <a:rPr lang="de-DE" sz="900" i="1" dirty="0" smtClean="0">
                <a:solidFill>
                  <a:srgbClr val="92D050"/>
                </a:solidFill>
              </a:rPr>
              <a:t>3 Groupware Users / 4 IP Users </a:t>
            </a:r>
            <a:r>
              <a:rPr lang="de-DE" sz="900" i="1" dirty="0" err="1" smtClean="0">
                <a:solidFill>
                  <a:srgbClr val="92D050"/>
                </a:solidFill>
              </a:rPr>
              <a:t>have</a:t>
            </a:r>
            <a:r>
              <a:rPr lang="de-DE" sz="900" i="1" dirty="0" smtClean="0">
                <a:solidFill>
                  <a:srgbClr val="92D050"/>
                </a:solidFill>
              </a:rPr>
              <a:t> </a:t>
            </a:r>
            <a:r>
              <a:rPr lang="de-DE" sz="900" i="1" dirty="0" err="1" smtClean="0">
                <a:solidFill>
                  <a:srgbClr val="92D050"/>
                </a:solidFill>
              </a:rPr>
              <a:t>been</a:t>
            </a:r>
            <a:r>
              <a:rPr lang="de-DE" sz="900" i="1" dirty="0" smtClean="0">
                <a:solidFill>
                  <a:srgbClr val="92D050"/>
                </a:solidFill>
              </a:rPr>
              <a:t> </a:t>
            </a:r>
            <a:r>
              <a:rPr lang="de-DE" sz="900" i="1" dirty="0" err="1" smtClean="0">
                <a:solidFill>
                  <a:srgbClr val="92D050"/>
                </a:solidFill>
              </a:rPr>
              <a:t>activated</a:t>
            </a:r>
            <a:r>
              <a:rPr lang="de-DE" sz="900" i="1" dirty="0" smtClean="0">
                <a:solidFill>
                  <a:srgbClr val="92D050"/>
                </a:solidFill>
              </a:rPr>
              <a:t> </a:t>
            </a:r>
            <a:r>
              <a:rPr lang="de-DE" sz="900" i="1" dirty="0" err="1" smtClean="0">
                <a:solidFill>
                  <a:srgbClr val="92D050"/>
                </a:solidFill>
              </a:rPr>
              <a:t>before</a:t>
            </a:r>
            <a:r>
              <a:rPr lang="de-DE" sz="900" i="1" dirty="0" smtClean="0">
                <a:solidFill>
                  <a:srgbClr val="92D050"/>
                </a:solidFill>
              </a:rPr>
              <a:t> </a:t>
            </a:r>
          </a:p>
          <a:p>
            <a:r>
              <a:rPr lang="de-DE" sz="900" i="1" dirty="0" smtClean="0">
                <a:solidFill>
                  <a:srgbClr val="92D050"/>
                </a:solidFill>
              </a:rPr>
              <a:t>(High </a:t>
            </a:r>
            <a:r>
              <a:rPr lang="de-DE" sz="900" i="1" dirty="0" err="1" smtClean="0">
                <a:solidFill>
                  <a:srgbClr val="92D050"/>
                </a:solidFill>
              </a:rPr>
              <a:t>Watermark</a:t>
            </a:r>
            <a:r>
              <a:rPr lang="de-DE" sz="900" i="1" dirty="0" smtClean="0">
                <a:solidFill>
                  <a:srgbClr val="92D050"/>
                </a:solidFill>
              </a:rPr>
              <a:t> </a:t>
            </a:r>
            <a:r>
              <a:rPr lang="de-DE" sz="900" i="1" dirty="0" err="1" smtClean="0">
                <a:solidFill>
                  <a:srgbClr val="92D050"/>
                </a:solidFill>
              </a:rPr>
              <a:t>Concept</a:t>
            </a:r>
            <a:r>
              <a:rPr lang="de-DE" sz="900" i="1" dirty="0" smtClean="0">
                <a:solidFill>
                  <a:srgbClr val="92D050"/>
                </a:solidFill>
              </a:rPr>
              <a:t> – </a:t>
            </a:r>
            <a:r>
              <a:rPr lang="de-DE" sz="900" i="1" dirty="0" err="1" smtClean="0">
                <a:solidFill>
                  <a:srgbClr val="92D050"/>
                </a:solidFill>
              </a:rPr>
              <a:t>highest</a:t>
            </a:r>
            <a:r>
              <a:rPr lang="de-DE" sz="900" i="1" dirty="0" smtClean="0">
                <a:solidFill>
                  <a:srgbClr val="92D050"/>
                </a:solidFill>
              </a:rPr>
              <a:t> </a:t>
            </a:r>
            <a:r>
              <a:rPr lang="de-DE" sz="900" i="1" dirty="0" err="1" smtClean="0">
                <a:solidFill>
                  <a:srgbClr val="92D050"/>
                </a:solidFill>
              </a:rPr>
              <a:t>Quantity</a:t>
            </a:r>
            <a:r>
              <a:rPr lang="de-DE" sz="900" i="1" dirty="0" smtClean="0">
                <a:solidFill>
                  <a:srgbClr val="92D050"/>
                </a:solidFill>
              </a:rPr>
              <a:t> </a:t>
            </a:r>
            <a:r>
              <a:rPr lang="de-DE" sz="900" i="1" dirty="0" err="1" smtClean="0">
                <a:solidFill>
                  <a:srgbClr val="92D050"/>
                </a:solidFill>
              </a:rPr>
              <a:t>always</a:t>
            </a:r>
            <a:r>
              <a:rPr lang="de-DE" sz="900" i="1" dirty="0" smtClean="0">
                <a:solidFill>
                  <a:srgbClr val="92D050"/>
                </a:solidFill>
              </a:rPr>
              <a:t> </a:t>
            </a:r>
            <a:r>
              <a:rPr lang="de-DE" sz="900" i="1" dirty="0" err="1" smtClean="0">
                <a:solidFill>
                  <a:srgbClr val="92D050"/>
                </a:solidFill>
              </a:rPr>
              <a:t>shown</a:t>
            </a:r>
            <a:r>
              <a:rPr lang="de-DE" sz="900" i="1" dirty="0" smtClean="0">
                <a:solidFill>
                  <a:srgbClr val="92D050"/>
                </a:solidFill>
              </a:rPr>
              <a:t> in CLS </a:t>
            </a:r>
            <a:r>
              <a:rPr lang="de-DE" sz="900" i="1" dirty="0" err="1" smtClean="0">
                <a:solidFill>
                  <a:srgbClr val="92D050"/>
                </a:solidFill>
              </a:rPr>
              <a:t>Usage</a:t>
            </a:r>
            <a:r>
              <a:rPr lang="de-DE" sz="900" i="1" dirty="0" smtClean="0">
                <a:solidFill>
                  <a:srgbClr val="92D050"/>
                </a:solidFill>
              </a:rPr>
              <a:t> Report)</a:t>
            </a:r>
          </a:p>
        </p:txBody>
      </p:sp>
      <p:pic>
        <p:nvPicPr>
          <p:cNvPr id="16" name="Grafik 15"/>
          <p:cNvPicPr>
            <a:picLocks noChangeAspect="1"/>
          </p:cNvPicPr>
          <p:nvPr/>
        </p:nvPicPr>
        <p:blipFill>
          <a:blip r:embed="rId3"/>
          <a:stretch>
            <a:fillRect/>
          </a:stretch>
        </p:blipFill>
        <p:spPr>
          <a:xfrm>
            <a:off x="697562" y="1217391"/>
            <a:ext cx="3115712" cy="1135182"/>
          </a:xfrm>
          <a:prstGeom prst="rect">
            <a:avLst/>
          </a:prstGeom>
          <a:ln>
            <a:solidFill>
              <a:schemeClr val="bg1">
                <a:lumMod val="25000"/>
                <a:lumOff val="75000"/>
              </a:schemeClr>
            </a:solidFill>
          </a:ln>
        </p:spPr>
      </p:pic>
      <p:pic>
        <p:nvPicPr>
          <p:cNvPr id="17" name="Grafik 16"/>
          <p:cNvPicPr>
            <a:picLocks noChangeAspect="1"/>
          </p:cNvPicPr>
          <p:nvPr/>
        </p:nvPicPr>
        <p:blipFill>
          <a:blip r:embed="rId4"/>
          <a:stretch>
            <a:fillRect/>
          </a:stretch>
        </p:blipFill>
        <p:spPr>
          <a:xfrm>
            <a:off x="697562" y="2592935"/>
            <a:ext cx="3115712" cy="1571963"/>
          </a:xfrm>
          <a:prstGeom prst="rect">
            <a:avLst/>
          </a:prstGeom>
          <a:ln>
            <a:solidFill>
              <a:schemeClr val="bg1">
                <a:lumMod val="25000"/>
                <a:lumOff val="75000"/>
              </a:schemeClr>
            </a:solidFill>
          </a:ln>
        </p:spPr>
      </p:pic>
      <p:sp>
        <p:nvSpPr>
          <p:cNvPr id="18" name="Textfeld 17"/>
          <p:cNvSpPr txBox="1"/>
          <p:nvPr/>
        </p:nvSpPr>
        <p:spPr>
          <a:xfrm>
            <a:off x="2766388" y="4263746"/>
            <a:ext cx="1164990" cy="375320"/>
          </a:xfrm>
          <a:prstGeom prst="rect">
            <a:avLst/>
          </a:prstGeom>
          <a:noFill/>
        </p:spPr>
        <p:txBody>
          <a:bodyPr wrap="none" rtlCol="0">
            <a:noAutofit/>
          </a:bodyPr>
          <a:lstStyle/>
          <a:p>
            <a:r>
              <a:rPr lang="de-DE" sz="1600" i="1" dirty="0" err="1" smtClean="0">
                <a:solidFill>
                  <a:schemeClr val="bg1">
                    <a:lumMod val="50000"/>
                    <a:lumOff val="50000"/>
                  </a:schemeClr>
                </a:solidFill>
              </a:rPr>
              <a:t>Example</a:t>
            </a:r>
            <a:endParaRPr lang="de-DE" sz="1600" i="1" dirty="0" smtClean="0">
              <a:solidFill>
                <a:schemeClr val="bg1">
                  <a:lumMod val="50000"/>
                  <a:lumOff val="50000"/>
                </a:schemeClr>
              </a:solidFill>
            </a:endParaRPr>
          </a:p>
        </p:txBody>
      </p:sp>
    </p:spTree>
    <p:extLst>
      <p:ext uri="{BB962C8B-B14F-4D97-AF65-F5344CB8AC3E}">
        <p14:creationId xmlns:p14="http://schemas.microsoft.com/office/powerpoint/2010/main" val="211641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24</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09875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Order Positions and </a:t>
            </a:r>
            <a:r>
              <a:rPr lang="en-US" dirty="0" smtClean="0"/>
              <a:t>Pricing</a:t>
            </a:r>
            <a:endParaRPr lang="en-US"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25</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sp>
        <p:nvSpPr>
          <p:cNvPr id="9" name="Textfeld 8"/>
          <p:cNvSpPr txBox="1"/>
          <p:nvPr/>
        </p:nvSpPr>
        <p:spPr>
          <a:xfrm>
            <a:off x="6267609" y="3940242"/>
            <a:ext cx="2711552" cy="530915"/>
          </a:xfrm>
          <a:prstGeom prst="rect">
            <a:avLst/>
          </a:prstGeom>
          <a:noFill/>
        </p:spPr>
        <p:txBody>
          <a:bodyPr wrap="square" rtlCol="0">
            <a:spAutoFit/>
          </a:bodyPr>
          <a:lstStyle/>
          <a:p>
            <a:pPr algn="ctr"/>
            <a:r>
              <a:rPr lang="en-US" sz="1050" dirty="0" err="1" smtClean="0">
                <a:solidFill>
                  <a:schemeClr val="bg1"/>
                </a:solidFill>
              </a:rPr>
              <a:t>OSBiz</a:t>
            </a:r>
            <a:r>
              <a:rPr lang="en-US" sz="1050" dirty="0" smtClean="0">
                <a:solidFill>
                  <a:schemeClr val="bg1"/>
                </a:solidFill>
              </a:rPr>
              <a:t> SSL Base Licenses</a:t>
            </a:r>
          </a:p>
          <a:p>
            <a:pPr algn="ctr"/>
            <a:r>
              <a:rPr lang="en-US" sz="900" dirty="0" smtClean="0">
                <a:solidFill>
                  <a:schemeClr val="bg1"/>
                </a:solidFill>
              </a:rPr>
              <a:t>(only these 2 Positions can be ordered via distribution and regular ordering tools</a:t>
            </a:r>
            <a:endParaRPr lang="en-US" sz="900" dirty="0">
              <a:solidFill>
                <a:schemeClr val="bg1"/>
              </a:solidFill>
            </a:endParaRPr>
          </a:p>
        </p:txBody>
      </p:sp>
      <p:sp>
        <p:nvSpPr>
          <p:cNvPr id="11" name="Rechteck 47"/>
          <p:cNvSpPr/>
          <p:nvPr/>
        </p:nvSpPr>
        <p:spPr>
          <a:xfrm>
            <a:off x="5913351" y="2761182"/>
            <a:ext cx="3521673" cy="53091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cs typeface="Arial"/>
              </a:rPr>
              <a:t>Additional </a:t>
            </a:r>
            <a:r>
              <a:rPr kumimoji="0" lang="en-US" sz="1050" b="1" i="0" u="none" strike="noStrike" kern="1200" cap="none" spc="0" normalizeH="0" baseline="0" noProof="0" dirty="0">
                <a:ln>
                  <a:noFill/>
                </a:ln>
                <a:solidFill>
                  <a:schemeClr val="bg1"/>
                </a:solidFill>
                <a:effectLst/>
                <a:uLnTx/>
                <a:uFillTx/>
                <a:latin typeface="Arial"/>
                <a:cs typeface="Arial"/>
              </a:rPr>
              <a:t>Pay As You </a:t>
            </a:r>
            <a:r>
              <a:rPr kumimoji="0" lang="en-US" sz="1050" b="1" i="0" u="none" strike="noStrike" kern="1200" cap="none" spc="0" normalizeH="0" baseline="0" noProof="0" dirty="0" smtClean="0">
                <a:ln>
                  <a:noFill/>
                </a:ln>
                <a:solidFill>
                  <a:schemeClr val="bg1"/>
                </a:solidFill>
                <a:effectLst/>
                <a:uLnTx/>
                <a:uFillTx/>
                <a:latin typeface="Arial"/>
                <a:cs typeface="Arial"/>
              </a:rPr>
              <a:t>Go </a:t>
            </a:r>
            <a:r>
              <a:rPr kumimoji="0" lang="en-US" sz="1050" b="0" i="0" u="none" strike="noStrike" kern="1200" cap="none" spc="0" normalizeH="0" baseline="0" noProof="0" dirty="0" smtClean="0">
                <a:ln>
                  <a:noFill/>
                </a:ln>
                <a:solidFill>
                  <a:schemeClr val="bg1"/>
                </a:solidFill>
                <a:effectLst/>
                <a:uLnTx/>
                <a:uFillTx/>
                <a:latin typeface="Arial"/>
                <a:cs typeface="Arial"/>
              </a:rPr>
              <a:t>SSL Licenses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Arial"/>
                <a:cs typeface="Arial"/>
              </a:rPr>
              <a:t>(only</a:t>
            </a:r>
            <a:r>
              <a:rPr kumimoji="0" lang="en-US" sz="900" b="0" i="0" u="none" strike="noStrike" kern="1200" cap="none" spc="0" normalizeH="0" noProof="0" dirty="0" smtClean="0">
                <a:ln>
                  <a:noFill/>
                </a:ln>
                <a:solidFill>
                  <a:schemeClr val="bg1"/>
                </a:solidFill>
                <a:effectLst/>
                <a:uLnTx/>
                <a:uFillTx/>
                <a:latin typeface="Arial"/>
                <a:cs typeface="Arial"/>
              </a:rPr>
              <a:t> for monthly payment, can </a:t>
            </a:r>
            <a:r>
              <a:rPr kumimoji="0" lang="en-US" sz="900" b="0" i="0" u="sng" strike="noStrike" kern="1200" cap="none" spc="0" normalizeH="0" noProof="0" dirty="0" smtClean="0">
                <a:ln>
                  <a:noFill/>
                </a:ln>
                <a:solidFill>
                  <a:schemeClr val="bg1"/>
                </a:solidFill>
                <a:effectLst/>
                <a:uLnTx/>
                <a:uFillTx/>
                <a:latin typeface="Arial"/>
                <a:cs typeface="Arial"/>
              </a:rPr>
              <a:t>not be ordered</a:t>
            </a:r>
            <a:r>
              <a:rPr kumimoji="0" lang="en-US" sz="900" b="0" i="0" u="none" strike="noStrike" kern="1200" cap="none" spc="0" normalizeH="0" noProof="0" dirty="0" smtClean="0">
                <a:ln>
                  <a:noFill/>
                </a:ln>
                <a:solidFill>
                  <a:schemeClr val="bg1"/>
                </a:solidFill>
                <a:effectLst/>
                <a:uLnTx/>
                <a:uFillTx/>
                <a:latin typeface="Arial"/>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noProof="0" dirty="0" smtClean="0">
                <a:ln>
                  <a:noFill/>
                </a:ln>
                <a:solidFill>
                  <a:schemeClr val="bg1"/>
                </a:solidFill>
                <a:effectLst/>
                <a:uLnTx/>
                <a:uFillTx/>
                <a:latin typeface="Arial"/>
                <a:cs typeface="Arial"/>
              </a:rPr>
              <a:t>just shown up in price list)</a:t>
            </a:r>
            <a:endParaRPr kumimoji="0" lang="en-US" sz="900" b="0" i="0" u="none" strike="noStrike" kern="1200" cap="none" spc="0" normalizeH="0" baseline="0" noProof="0" dirty="0">
              <a:ln>
                <a:noFill/>
              </a:ln>
              <a:solidFill>
                <a:schemeClr val="bg1"/>
              </a:solidFill>
              <a:effectLst/>
              <a:uLnTx/>
              <a:uFillTx/>
              <a:latin typeface="Arial"/>
              <a:cs typeface="Arial"/>
            </a:endParaRPr>
          </a:p>
        </p:txBody>
      </p:sp>
      <p:pic>
        <p:nvPicPr>
          <p:cNvPr id="12" name="Grafik 11"/>
          <p:cNvPicPr>
            <a:picLocks noChangeAspect="1"/>
          </p:cNvPicPr>
          <p:nvPr/>
        </p:nvPicPr>
        <p:blipFill>
          <a:blip r:embed="rId2"/>
          <a:stretch>
            <a:fillRect/>
          </a:stretch>
        </p:blipFill>
        <p:spPr>
          <a:xfrm>
            <a:off x="6643150" y="1160178"/>
            <a:ext cx="593948" cy="859400"/>
          </a:xfrm>
          <a:prstGeom prst="rect">
            <a:avLst/>
          </a:prstGeom>
        </p:spPr>
      </p:pic>
      <p:pic>
        <p:nvPicPr>
          <p:cNvPr id="13" name="Grafik 12"/>
          <p:cNvPicPr>
            <a:picLocks noChangeAspect="1"/>
          </p:cNvPicPr>
          <p:nvPr/>
        </p:nvPicPr>
        <p:blipFill>
          <a:blip r:embed="rId3"/>
          <a:stretch>
            <a:fillRect/>
          </a:stretch>
        </p:blipFill>
        <p:spPr>
          <a:xfrm>
            <a:off x="7358965" y="1389249"/>
            <a:ext cx="630447" cy="859400"/>
          </a:xfrm>
          <a:prstGeom prst="rect">
            <a:avLst/>
          </a:prstGeom>
        </p:spPr>
      </p:pic>
      <p:pic>
        <p:nvPicPr>
          <p:cNvPr id="14" name="Grafik 13"/>
          <p:cNvPicPr>
            <a:picLocks noChangeAspect="1"/>
          </p:cNvPicPr>
          <p:nvPr/>
        </p:nvPicPr>
        <p:blipFill>
          <a:blip r:embed="rId4"/>
          <a:stretch>
            <a:fillRect/>
          </a:stretch>
        </p:blipFill>
        <p:spPr>
          <a:xfrm>
            <a:off x="8085877" y="1657614"/>
            <a:ext cx="630447" cy="859400"/>
          </a:xfrm>
          <a:prstGeom prst="rect">
            <a:avLst/>
          </a:prstGeom>
        </p:spPr>
      </p:pic>
      <p:cxnSp>
        <p:nvCxnSpPr>
          <p:cNvPr id="8" name="Gerade Verbindung mit Pfeil 7"/>
          <p:cNvCxnSpPr/>
          <p:nvPr/>
        </p:nvCxnSpPr>
        <p:spPr>
          <a:xfrm flipH="1" flipV="1">
            <a:off x="5747572" y="1898620"/>
            <a:ext cx="799113" cy="6383"/>
          </a:xfrm>
          <a:prstGeom prst="straightConnector1">
            <a:avLst/>
          </a:prstGeom>
          <a:ln w="28575">
            <a:solidFill>
              <a:schemeClr val="bg1">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5754746" y="2159004"/>
            <a:ext cx="1516220" cy="2083"/>
          </a:xfrm>
          <a:prstGeom prst="straightConnector1">
            <a:avLst/>
          </a:prstGeom>
          <a:ln w="28575">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5746279" y="2415088"/>
            <a:ext cx="2243133" cy="6383"/>
          </a:xfrm>
          <a:prstGeom prst="straightConnector1">
            <a:avLst/>
          </a:prstGeom>
          <a:ln w="28575">
            <a:solidFill>
              <a:schemeClr val="bg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Pfeil nach rechts 24"/>
          <p:cNvSpPr/>
          <p:nvPr/>
        </p:nvSpPr>
        <p:spPr>
          <a:xfrm rot="10800000">
            <a:off x="5719260" y="2884669"/>
            <a:ext cx="553617" cy="3302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p:cNvSpPr/>
          <p:nvPr/>
        </p:nvSpPr>
        <p:spPr>
          <a:xfrm rot="10800000">
            <a:off x="5719260" y="4040600"/>
            <a:ext cx="553617" cy="3302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5"/>
          <a:stretch>
            <a:fillRect/>
          </a:stretch>
        </p:blipFill>
        <p:spPr>
          <a:xfrm>
            <a:off x="585164" y="1039183"/>
            <a:ext cx="5064070" cy="3327199"/>
          </a:xfrm>
          <a:prstGeom prst="rect">
            <a:avLst/>
          </a:prstGeom>
        </p:spPr>
      </p:pic>
    </p:spTree>
    <p:extLst>
      <p:ext uri="{BB962C8B-B14F-4D97-AF65-F5344CB8AC3E}">
        <p14:creationId xmlns:p14="http://schemas.microsoft.com/office/powerpoint/2010/main" val="3232131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Calculation</a:t>
            </a:r>
            <a:r>
              <a:rPr lang="de-DE" dirty="0" smtClean="0"/>
              <a:t> </a:t>
            </a:r>
            <a:r>
              <a:rPr lang="de-DE" dirty="0" err="1" smtClean="0"/>
              <a:t>Example</a:t>
            </a:r>
            <a:endParaRPr lang="de-DE"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26</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pic>
        <p:nvPicPr>
          <p:cNvPr id="7" name="Grafik 6"/>
          <p:cNvPicPr>
            <a:picLocks noChangeAspect="1"/>
          </p:cNvPicPr>
          <p:nvPr/>
        </p:nvPicPr>
        <p:blipFill>
          <a:blip r:embed="rId2"/>
          <a:stretch>
            <a:fillRect/>
          </a:stretch>
        </p:blipFill>
        <p:spPr>
          <a:xfrm>
            <a:off x="1226132" y="2294698"/>
            <a:ext cx="3306820" cy="897264"/>
          </a:xfrm>
          <a:prstGeom prst="rect">
            <a:avLst/>
          </a:prstGeom>
          <a:ln>
            <a:solidFill>
              <a:schemeClr val="bg1">
                <a:lumMod val="75000"/>
                <a:lumOff val="25000"/>
              </a:schemeClr>
            </a:solidFill>
          </a:ln>
        </p:spPr>
      </p:pic>
      <p:pic>
        <p:nvPicPr>
          <p:cNvPr id="8" name="Grafik 7"/>
          <p:cNvPicPr>
            <a:picLocks noChangeAspect="1"/>
          </p:cNvPicPr>
          <p:nvPr/>
        </p:nvPicPr>
        <p:blipFill>
          <a:blip r:embed="rId3"/>
          <a:stretch>
            <a:fillRect/>
          </a:stretch>
        </p:blipFill>
        <p:spPr>
          <a:xfrm>
            <a:off x="1226132" y="1330881"/>
            <a:ext cx="3306820" cy="876654"/>
          </a:xfrm>
          <a:prstGeom prst="rect">
            <a:avLst/>
          </a:prstGeom>
          <a:ln>
            <a:solidFill>
              <a:schemeClr val="bg1">
                <a:lumMod val="75000"/>
                <a:lumOff val="25000"/>
              </a:schemeClr>
            </a:solidFill>
          </a:ln>
        </p:spPr>
      </p:pic>
      <p:sp>
        <p:nvSpPr>
          <p:cNvPr id="9" name="Textfeld 8"/>
          <p:cNvSpPr txBox="1"/>
          <p:nvPr/>
        </p:nvSpPr>
        <p:spPr>
          <a:xfrm>
            <a:off x="4688587" y="1414072"/>
            <a:ext cx="3778507" cy="792525"/>
          </a:xfrm>
          <a:prstGeom prst="rect">
            <a:avLst/>
          </a:prstGeom>
          <a:noFill/>
        </p:spPr>
        <p:txBody>
          <a:bodyPr wrap="square" rtlCol="0">
            <a:spAutoFit/>
          </a:bodyPr>
          <a:lstStyle/>
          <a:p>
            <a:pPr marL="171450" indent="-171450">
              <a:buFont typeface="Arial" panose="020B0604020202020204" pitchFamily="34" charset="0"/>
              <a:buChar char="•"/>
            </a:pPr>
            <a:r>
              <a:rPr lang="de-DE" sz="1050" dirty="0" smtClean="0">
                <a:solidFill>
                  <a:schemeClr val="bg1"/>
                </a:solidFill>
              </a:rPr>
              <a:t>3 x </a:t>
            </a:r>
            <a:r>
              <a:rPr lang="de-DE" sz="1050" dirty="0" err="1" smtClean="0">
                <a:solidFill>
                  <a:schemeClr val="bg1"/>
                </a:solidFill>
              </a:rPr>
              <a:t>OSBiz</a:t>
            </a:r>
            <a:r>
              <a:rPr lang="de-DE" sz="1050" dirty="0" smtClean="0">
                <a:solidFill>
                  <a:schemeClr val="bg1"/>
                </a:solidFill>
              </a:rPr>
              <a:t> SSL UC Smart  User	24,00€</a:t>
            </a:r>
          </a:p>
          <a:p>
            <a:pPr marL="171450" indent="-171450">
              <a:buFont typeface="Arial" panose="020B0604020202020204" pitchFamily="34" charset="0"/>
              <a:buChar char="•"/>
            </a:pPr>
            <a:r>
              <a:rPr lang="de-DE" sz="1050" dirty="0" smtClean="0">
                <a:solidFill>
                  <a:schemeClr val="bg1"/>
                </a:solidFill>
              </a:rPr>
              <a:t>5 x </a:t>
            </a:r>
            <a:r>
              <a:rPr lang="de-DE" sz="1050" dirty="0" err="1" smtClean="0">
                <a:solidFill>
                  <a:schemeClr val="bg1"/>
                </a:solidFill>
              </a:rPr>
              <a:t>OSBiz</a:t>
            </a:r>
            <a:r>
              <a:rPr lang="de-DE" sz="1050" dirty="0" smtClean="0">
                <a:solidFill>
                  <a:schemeClr val="bg1"/>
                </a:solidFill>
              </a:rPr>
              <a:t> SSL Voice User		20,00€</a:t>
            </a:r>
          </a:p>
          <a:p>
            <a:pPr marL="171450" indent="-171450">
              <a:buFont typeface="Arial" panose="020B0604020202020204" pitchFamily="34" charset="0"/>
              <a:buChar char="•"/>
            </a:pPr>
            <a:r>
              <a:rPr lang="de-DE" sz="1050" dirty="0" smtClean="0">
                <a:solidFill>
                  <a:schemeClr val="bg1"/>
                </a:solidFill>
              </a:rPr>
              <a:t>3 x UC Conference		09,00€</a:t>
            </a:r>
          </a:p>
          <a:p>
            <a:endParaRPr lang="de-DE" sz="1400" dirty="0" smtClean="0">
              <a:solidFill>
                <a:schemeClr val="bg1"/>
              </a:solidFill>
            </a:endParaRPr>
          </a:p>
        </p:txBody>
      </p:sp>
      <p:sp>
        <p:nvSpPr>
          <p:cNvPr id="10" name="Textfeld 9"/>
          <p:cNvSpPr txBox="1"/>
          <p:nvPr/>
        </p:nvSpPr>
        <p:spPr>
          <a:xfrm>
            <a:off x="4688587" y="2568237"/>
            <a:ext cx="3667850" cy="253916"/>
          </a:xfrm>
          <a:prstGeom prst="rect">
            <a:avLst/>
          </a:prstGeom>
          <a:noFill/>
        </p:spPr>
        <p:txBody>
          <a:bodyPr wrap="square" rtlCol="0">
            <a:spAutoFit/>
          </a:bodyPr>
          <a:lstStyle/>
          <a:p>
            <a:pPr marL="171450" indent="-171450">
              <a:buFont typeface="Arial" panose="020B0604020202020204" pitchFamily="34" charset="0"/>
              <a:buChar char="•"/>
            </a:pPr>
            <a:r>
              <a:rPr lang="de-DE" sz="1050" dirty="0" smtClean="0">
                <a:solidFill>
                  <a:schemeClr val="bg1"/>
                </a:solidFill>
              </a:rPr>
              <a:t>2 x </a:t>
            </a:r>
            <a:r>
              <a:rPr lang="de-DE" sz="1050" dirty="0" err="1" smtClean="0">
                <a:solidFill>
                  <a:schemeClr val="bg1"/>
                </a:solidFill>
              </a:rPr>
              <a:t>OSBiz</a:t>
            </a:r>
            <a:r>
              <a:rPr lang="de-DE" sz="1050" dirty="0" smtClean="0">
                <a:solidFill>
                  <a:schemeClr val="bg1"/>
                </a:solidFill>
              </a:rPr>
              <a:t> SSL S2M/SIP/T1		4,20€</a:t>
            </a:r>
            <a:endParaRPr lang="de-DE" sz="1400" dirty="0" smtClean="0">
              <a:solidFill>
                <a:schemeClr val="bg1"/>
              </a:solidFill>
            </a:endParaRPr>
          </a:p>
        </p:txBody>
      </p:sp>
      <p:sp>
        <p:nvSpPr>
          <p:cNvPr id="11" name="Abgerundetes Rechteck 10"/>
          <p:cNvSpPr/>
          <p:nvPr/>
        </p:nvSpPr>
        <p:spPr>
          <a:xfrm>
            <a:off x="4194107" y="3061797"/>
            <a:ext cx="385128" cy="13269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2281385" y="1613442"/>
            <a:ext cx="2159002" cy="617141"/>
          </a:xfrm>
          <a:prstGeom prst="roundRect">
            <a:avLst>
              <a:gd name="adj" fmla="val 875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2201330" y="1488178"/>
            <a:ext cx="579778" cy="163889"/>
          </a:xfrm>
          <a:prstGeom prst="rect">
            <a:avLst/>
          </a:prstGeom>
          <a:noFill/>
        </p:spPr>
        <p:txBody>
          <a:bodyPr wrap="none" rtlCol="0">
            <a:noAutofit/>
          </a:bodyPr>
          <a:lstStyle/>
          <a:p>
            <a:pPr algn="ctr"/>
            <a:r>
              <a:rPr lang="de-DE" sz="500" dirty="0" smtClean="0">
                <a:solidFill>
                  <a:schemeClr val="bg1"/>
                </a:solidFill>
              </a:rPr>
              <a:t>User</a:t>
            </a:r>
          </a:p>
        </p:txBody>
      </p:sp>
      <p:sp>
        <p:nvSpPr>
          <p:cNvPr id="14" name="Textfeld 13"/>
          <p:cNvSpPr txBox="1"/>
          <p:nvPr/>
        </p:nvSpPr>
        <p:spPr>
          <a:xfrm>
            <a:off x="2491219" y="1488179"/>
            <a:ext cx="579778" cy="163889"/>
          </a:xfrm>
          <a:prstGeom prst="rect">
            <a:avLst/>
          </a:prstGeom>
          <a:noFill/>
        </p:spPr>
        <p:txBody>
          <a:bodyPr wrap="none" rtlCol="0">
            <a:noAutofit/>
          </a:bodyPr>
          <a:lstStyle/>
          <a:p>
            <a:pPr algn="ctr"/>
            <a:r>
              <a:rPr lang="de-DE" sz="500" dirty="0" smtClean="0">
                <a:solidFill>
                  <a:schemeClr val="bg1"/>
                </a:solidFill>
              </a:rPr>
              <a:t>Voicemail</a:t>
            </a:r>
          </a:p>
        </p:txBody>
      </p:sp>
      <p:sp>
        <p:nvSpPr>
          <p:cNvPr id="15" name="Textfeld 14"/>
          <p:cNvSpPr txBox="1"/>
          <p:nvPr/>
        </p:nvSpPr>
        <p:spPr>
          <a:xfrm>
            <a:off x="2794417" y="1484188"/>
            <a:ext cx="579778" cy="163889"/>
          </a:xfrm>
          <a:prstGeom prst="rect">
            <a:avLst/>
          </a:prstGeom>
          <a:noFill/>
        </p:spPr>
        <p:txBody>
          <a:bodyPr wrap="none" rtlCol="0">
            <a:noAutofit/>
          </a:bodyPr>
          <a:lstStyle/>
          <a:p>
            <a:pPr algn="ctr"/>
            <a:r>
              <a:rPr lang="de-DE" sz="500" dirty="0" smtClean="0">
                <a:solidFill>
                  <a:schemeClr val="bg1"/>
                </a:solidFill>
              </a:rPr>
              <a:t>UC Smart</a:t>
            </a:r>
          </a:p>
        </p:txBody>
      </p:sp>
      <p:sp>
        <p:nvSpPr>
          <p:cNvPr id="16" name="Textfeld 15"/>
          <p:cNvSpPr txBox="1"/>
          <p:nvPr/>
        </p:nvSpPr>
        <p:spPr>
          <a:xfrm>
            <a:off x="3999457" y="1493438"/>
            <a:ext cx="579778" cy="163889"/>
          </a:xfrm>
          <a:prstGeom prst="rect">
            <a:avLst/>
          </a:prstGeom>
          <a:noFill/>
        </p:spPr>
        <p:txBody>
          <a:bodyPr wrap="none" rtlCol="0">
            <a:noAutofit/>
          </a:bodyPr>
          <a:lstStyle/>
          <a:p>
            <a:pPr algn="ctr"/>
            <a:r>
              <a:rPr lang="de-DE" sz="500" dirty="0" smtClean="0">
                <a:solidFill>
                  <a:schemeClr val="bg1"/>
                </a:solidFill>
              </a:rPr>
              <a:t>Conference</a:t>
            </a:r>
          </a:p>
        </p:txBody>
      </p:sp>
      <p:cxnSp>
        <p:nvCxnSpPr>
          <p:cNvPr id="18" name="Gerader Verbinder 17"/>
          <p:cNvCxnSpPr/>
          <p:nvPr/>
        </p:nvCxnSpPr>
        <p:spPr>
          <a:xfrm>
            <a:off x="7196503" y="4058145"/>
            <a:ext cx="1159934" cy="0"/>
          </a:xfrm>
          <a:prstGeom prst="line">
            <a:avLst/>
          </a:prstGeom>
          <a:ln w="19050">
            <a:solidFill>
              <a:srgbClr val="697686"/>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794417" y="4181152"/>
            <a:ext cx="5935581" cy="338554"/>
          </a:xfrm>
          <a:prstGeom prst="rect">
            <a:avLst/>
          </a:prstGeom>
          <a:noFill/>
        </p:spPr>
        <p:txBody>
          <a:bodyPr wrap="square" rtlCol="0">
            <a:spAutoFit/>
          </a:bodyPr>
          <a:lstStyle/>
          <a:p>
            <a:r>
              <a:rPr lang="de-DE" sz="1600" b="1" dirty="0" smtClean="0">
                <a:solidFill>
                  <a:schemeClr val="tx2"/>
                </a:solidFill>
              </a:rPr>
              <a:t>Pay As </a:t>
            </a:r>
            <a:r>
              <a:rPr lang="de-DE" sz="1600" b="1" dirty="0" err="1" smtClean="0">
                <a:solidFill>
                  <a:schemeClr val="tx2"/>
                </a:solidFill>
              </a:rPr>
              <a:t>You</a:t>
            </a:r>
            <a:r>
              <a:rPr lang="de-DE" sz="1600" b="1" dirty="0" smtClean="0">
                <a:solidFill>
                  <a:schemeClr val="tx2"/>
                </a:solidFill>
              </a:rPr>
              <a:t> Go </a:t>
            </a:r>
            <a:r>
              <a:rPr lang="de-DE" sz="1600" dirty="0" smtClean="0">
                <a:solidFill>
                  <a:schemeClr val="tx2"/>
                </a:solidFill>
              </a:rPr>
              <a:t>- </a:t>
            </a:r>
            <a:r>
              <a:rPr lang="de-DE" sz="1600" dirty="0" err="1" smtClean="0">
                <a:solidFill>
                  <a:schemeClr val="tx2"/>
                </a:solidFill>
              </a:rPr>
              <a:t>Monthly</a:t>
            </a:r>
            <a:r>
              <a:rPr lang="de-DE" sz="1600" dirty="0" smtClean="0">
                <a:solidFill>
                  <a:schemeClr val="tx2"/>
                </a:solidFill>
              </a:rPr>
              <a:t> Payment (GLP)*:</a:t>
            </a:r>
            <a:r>
              <a:rPr lang="de-DE" sz="1400" dirty="0" smtClean="0">
                <a:solidFill>
                  <a:schemeClr val="tx2"/>
                </a:solidFill>
              </a:rPr>
              <a:t>              </a:t>
            </a:r>
            <a:r>
              <a:rPr lang="de-DE" sz="1400" b="1" dirty="0" smtClean="0">
                <a:solidFill>
                  <a:schemeClr val="tx2"/>
                </a:solidFill>
              </a:rPr>
              <a:t>57,20€</a:t>
            </a:r>
          </a:p>
        </p:txBody>
      </p:sp>
      <p:sp>
        <p:nvSpPr>
          <p:cNvPr id="21" name="Textfeld 20"/>
          <p:cNvSpPr txBox="1"/>
          <p:nvPr/>
        </p:nvSpPr>
        <p:spPr>
          <a:xfrm>
            <a:off x="5108195" y="4734648"/>
            <a:ext cx="4416806" cy="914400"/>
          </a:xfrm>
          <a:prstGeom prst="rect">
            <a:avLst/>
          </a:prstGeom>
          <a:noFill/>
        </p:spPr>
        <p:txBody>
          <a:bodyPr wrap="none" rtlCol="0">
            <a:noAutofit/>
          </a:bodyPr>
          <a:lstStyle/>
          <a:p>
            <a:r>
              <a:rPr lang="de-DE" sz="1100" dirty="0" smtClean="0">
                <a:solidFill>
                  <a:schemeClr val="bg1"/>
                </a:solidFill>
              </a:rPr>
              <a:t>* Discount </a:t>
            </a:r>
            <a:r>
              <a:rPr lang="de-DE" sz="1100" dirty="0" err="1" smtClean="0">
                <a:solidFill>
                  <a:schemeClr val="bg1"/>
                </a:solidFill>
              </a:rPr>
              <a:t>based</a:t>
            </a:r>
            <a:r>
              <a:rPr lang="de-DE" sz="1100" dirty="0" smtClean="0">
                <a:solidFill>
                  <a:schemeClr val="bg1"/>
                </a:solidFill>
              </a:rPr>
              <a:t> on </a:t>
            </a:r>
            <a:r>
              <a:rPr lang="de-DE" sz="1100" dirty="0" err="1" smtClean="0">
                <a:solidFill>
                  <a:schemeClr val="bg1"/>
                </a:solidFill>
              </a:rPr>
              <a:t>regular</a:t>
            </a:r>
            <a:r>
              <a:rPr lang="de-DE" sz="1100" dirty="0" smtClean="0">
                <a:solidFill>
                  <a:schemeClr val="bg1"/>
                </a:solidFill>
              </a:rPr>
              <a:t> UNIFY Partner Status</a:t>
            </a:r>
          </a:p>
        </p:txBody>
      </p:sp>
      <p:grpSp>
        <p:nvGrpSpPr>
          <p:cNvPr id="6" name="Gruppieren 5"/>
          <p:cNvGrpSpPr/>
          <p:nvPr/>
        </p:nvGrpSpPr>
        <p:grpSpPr>
          <a:xfrm>
            <a:off x="1094745" y="3282327"/>
            <a:ext cx="3541885" cy="539561"/>
            <a:chOff x="1392612" y="3372378"/>
            <a:chExt cx="3541885" cy="539561"/>
          </a:xfrm>
        </p:grpSpPr>
        <p:sp>
          <p:nvSpPr>
            <p:cNvPr id="3" name="Rechteck 2"/>
            <p:cNvSpPr/>
            <p:nvPr/>
          </p:nvSpPr>
          <p:spPr>
            <a:xfrm>
              <a:off x="1510145" y="3372378"/>
              <a:ext cx="3306820" cy="539561"/>
            </a:xfrm>
            <a:prstGeom prst="rect">
              <a:avLst/>
            </a:prstGeom>
            <a:solidFill>
              <a:schemeClr val="tx1"/>
            </a:solidFill>
            <a:ln w="9525">
              <a:solidFill>
                <a:schemeClr val="bg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1392612" y="3397826"/>
              <a:ext cx="3541885" cy="461665"/>
            </a:xfrm>
            <a:prstGeom prst="rect">
              <a:avLst/>
            </a:prstGeom>
            <a:noFill/>
          </p:spPr>
          <p:txBody>
            <a:bodyPr wrap="square" rtlCol="0">
              <a:spAutoFit/>
            </a:bodyPr>
            <a:lstStyle/>
            <a:p>
              <a:pPr algn="ctr"/>
              <a:r>
                <a:rPr lang="de-DE" sz="1200" b="1" dirty="0" smtClean="0">
                  <a:solidFill>
                    <a:schemeClr val="bg1"/>
                  </a:solidFill>
                </a:rPr>
                <a:t>Software Support</a:t>
              </a:r>
              <a:r>
                <a:rPr lang="de-DE" sz="1200" dirty="0" smtClean="0">
                  <a:solidFill>
                    <a:schemeClr val="bg1"/>
                  </a:solidFill>
                </a:rPr>
                <a:t>, </a:t>
              </a:r>
              <a:r>
                <a:rPr lang="de-DE" sz="1200" b="1" dirty="0" smtClean="0">
                  <a:solidFill>
                    <a:schemeClr val="bg1"/>
                  </a:solidFill>
                </a:rPr>
                <a:t>Networking</a:t>
              </a:r>
              <a:r>
                <a:rPr lang="de-DE" sz="1200" dirty="0" smtClean="0">
                  <a:solidFill>
                    <a:schemeClr val="bg1"/>
                  </a:solidFill>
                </a:rPr>
                <a:t> </a:t>
              </a:r>
            </a:p>
            <a:p>
              <a:pPr algn="ctr"/>
              <a:r>
                <a:rPr lang="de-DE" sz="1200" dirty="0" err="1" smtClean="0">
                  <a:solidFill>
                    <a:schemeClr val="bg1"/>
                  </a:solidFill>
                </a:rPr>
                <a:t>and</a:t>
              </a:r>
              <a:r>
                <a:rPr lang="de-DE" sz="1200" dirty="0" smtClean="0">
                  <a:solidFill>
                    <a:schemeClr val="bg1"/>
                  </a:solidFill>
                </a:rPr>
                <a:t> </a:t>
              </a:r>
              <a:r>
                <a:rPr lang="de-DE" sz="1200" b="1" dirty="0" smtClean="0">
                  <a:solidFill>
                    <a:schemeClr val="bg1"/>
                  </a:solidFill>
                </a:rPr>
                <a:t>Auto </a:t>
              </a:r>
              <a:r>
                <a:rPr lang="de-DE" sz="1200" b="1" dirty="0" err="1" smtClean="0">
                  <a:solidFill>
                    <a:schemeClr val="bg1"/>
                  </a:solidFill>
                </a:rPr>
                <a:t>Attendant</a:t>
              </a:r>
              <a:r>
                <a:rPr lang="de-DE" sz="1200" b="1" dirty="0" smtClean="0">
                  <a:solidFill>
                    <a:schemeClr val="bg1"/>
                  </a:solidFill>
                </a:rPr>
                <a:t> </a:t>
              </a:r>
              <a:r>
                <a:rPr lang="de-DE" sz="1200" dirty="0" err="1" smtClean="0">
                  <a:solidFill>
                    <a:schemeClr val="bg1"/>
                  </a:solidFill>
                </a:rPr>
                <a:t>License</a:t>
              </a:r>
              <a:r>
                <a:rPr lang="de-DE" sz="1200" dirty="0" smtClean="0">
                  <a:solidFill>
                    <a:schemeClr val="bg1"/>
                  </a:solidFill>
                </a:rPr>
                <a:t> </a:t>
              </a:r>
              <a:r>
                <a:rPr lang="de-DE" sz="1200" dirty="0" err="1" smtClean="0">
                  <a:solidFill>
                    <a:schemeClr val="bg1"/>
                  </a:solidFill>
                </a:rPr>
                <a:t>always</a:t>
              </a:r>
              <a:r>
                <a:rPr lang="de-DE" sz="1200" dirty="0" smtClean="0">
                  <a:solidFill>
                    <a:schemeClr val="bg1"/>
                  </a:solidFill>
                </a:rPr>
                <a:t> in</a:t>
              </a:r>
              <a:endParaRPr lang="de-DE" dirty="0" smtClean="0">
                <a:solidFill>
                  <a:schemeClr val="bg1"/>
                </a:solidFill>
              </a:endParaRPr>
            </a:p>
          </p:txBody>
        </p:sp>
      </p:grpSp>
      <p:sp>
        <p:nvSpPr>
          <p:cNvPr id="22" name="Textfeld 21"/>
          <p:cNvSpPr txBox="1"/>
          <p:nvPr/>
        </p:nvSpPr>
        <p:spPr>
          <a:xfrm>
            <a:off x="4688587" y="3182478"/>
            <a:ext cx="3667850" cy="738664"/>
          </a:xfrm>
          <a:prstGeom prst="rect">
            <a:avLst/>
          </a:prstGeom>
          <a:noFill/>
        </p:spPr>
        <p:txBody>
          <a:bodyPr wrap="square" rtlCol="0">
            <a:spAutoFit/>
          </a:bodyPr>
          <a:lstStyle/>
          <a:p>
            <a:pPr marL="171450" indent="-171450">
              <a:buFont typeface="Arial" panose="020B0604020202020204" pitchFamily="34" charset="0"/>
              <a:buChar char="•"/>
            </a:pPr>
            <a:r>
              <a:rPr lang="de-DE" sz="1050" dirty="0" smtClean="0">
                <a:solidFill>
                  <a:schemeClr val="bg1"/>
                </a:solidFill>
              </a:rPr>
              <a:t>1 x </a:t>
            </a:r>
            <a:r>
              <a:rPr lang="de-DE" sz="1050" dirty="0" err="1" smtClean="0">
                <a:solidFill>
                  <a:schemeClr val="bg1"/>
                </a:solidFill>
              </a:rPr>
              <a:t>OSBiz</a:t>
            </a:r>
            <a:r>
              <a:rPr lang="de-DE" sz="1050" dirty="0" smtClean="0">
                <a:solidFill>
                  <a:schemeClr val="bg1"/>
                </a:solidFill>
              </a:rPr>
              <a:t> Base </a:t>
            </a:r>
            <a:r>
              <a:rPr lang="de-DE" sz="1050" dirty="0" err="1" smtClean="0">
                <a:solidFill>
                  <a:schemeClr val="bg1"/>
                </a:solidFill>
              </a:rPr>
              <a:t>License</a:t>
            </a:r>
            <a:r>
              <a:rPr lang="de-DE" sz="1050" dirty="0" smtClean="0">
                <a:solidFill>
                  <a:schemeClr val="bg1"/>
                </a:solidFill>
              </a:rPr>
              <a:t>		110,00€</a:t>
            </a:r>
          </a:p>
          <a:p>
            <a:pPr marL="171450" indent="-171450">
              <a:buFont typeface="Arial" panose="020B0604020202020204" pitchFamily="34" charset="0"/>
              <a:buChar char="•"/>
            </a:pPr>
            <a:r>
              <a:rPr lang="de-DE" sz="1050" dirty="0" smtClean="0">
                <a:solidFill>
                  <a:schemeClr val="bg1"/>
                </a:solidFill>
              </a:rPr>
              <a:t>8 x Software Support </a:t>
            </a:r>
            <a:r>
              <a:rPr lang="de-DE" sz="1050" dirty="0" err="1" smtClean="0">
                <a:solidFill>
                  <a:schemeClr val="bg1"/>
                </a:solidFill>
              </a:rPr>
              <a:t>Renewal</a:t>
            </a:r>
            <a:r>
              <a:rPr lang="de-DE" sz="1050" dirty="0" smtClean="0">
                <a:solidFill>
                  <a:schemeClr val="bg1"/>
                </a:solidFill>
              </a:rPr>
              <a:t>	192,00€</a:t>
            </a:r>
          </a:p>
          <a:p>
            <a:pPr marL="171450" indent="-171450">
              <a:buFont typeface="Arial" panose="020B0604020202020204" pitchFamily="34" charset="0"/>
              <a:buChar char="•"/>
            </a:pPr>
            <a:r>
              <a:rPr lang="de-DE" sz="1050" dirty="0" smtClean="0">
                <a:solidFill>
                  <a:schemeClr val="bg1"/>
                </a:solidFill>
              </a:rPr>
              <a:t>Networking			825,00€</a:t>
            </a:r>
          </a:p>
          <a:p>
            <a:pPr marL="171450" indent="-171450">
              <a:buFont typeface="Arial" panose="020B0604020202020204" pitchFamily="34" charset="0"/>
              <a:buChar char="•"/>
            </a:pPr>
            <a:r>
              <a:rPr lang="de-DE" sz="1050" dirty="0" smtClean="0">
                <a:solidFill>
                  <a:schemeClr val="bg1"/>
                </a:solidFill>
              </a:rPr>
              <a:t>Auto </a:t>
            </a:r>
            <a:r>
              <a:rPr lang="de-DE" sz="1050" dirty="0" err="1" smtClean="0">
                <a:solidFill>
                  <a:schemeClr val="bg1"/>
                </a:solidFill>
              </a:rPr>
              <a:t>Attendant</a:t>
            </a:r>
            <a:r>
              <a:rPr lang="de-DE" sz="1050" dirty="0" smtClean="0">
                <a:solidFill>
                  <a:schemeClr val="bg1"/>
                </a:solidFill>
              </a:rPr>
              <a:t> 		275,00€</a:t>
            </a:r>
            <a:endParaRPr lang="de-DE" sz="1400" dirty="0" smtClean="0">
              <a:solidFill>
                <a:schemeClr val="bg1"/>
              </a:solidFill>
            </a:endParaRPr>
          </a:p>
        </p:txBody>
      </p:sp>
      <p:sp>
        <p:nvSpPr>
          <p:cNvPr id="23" name="Ellipse 22"/>
          <p:cNvSpPr/>
          <p:nvPr/>
        </p:nvSpPr>
        <p:spPr>
          <a:xfrm>
            <a:off x="614125" y="1519733"/>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Harmony Sans" pitchFamily="2" charset="0"/>
              </a:rPr>
              <a:t>1</a:t>
            </a:r>
          </a:p>
        </p:txBody>
      </p:sp>
      <p:sp>
        <p:nvSpPr>
          <p:cNvPr id="24" name="Ellipse 23"/>
          <p:cNvSpPr/>
          <p:nvPr/>
        </p:nvSpPr>
        <p:spPr>
          <a:xfrm>
            <a:off x="614125" y="2494817"/>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FFFF"/>
                </a:solidFill>
                <a:latin typeface="Harmony Sans" pitchFamily="2" charset="0"/>
              </a:rPr>
              <a:t>2</a:t>
            </a:r>
            <a:endParaRPr lang="de-DE" b="1" dirty="0">
              <a:solidFill>
                <a:srgbClr val="FFFFFF"/>
              </a:solidFill>
              <a:latin typeface="Harmony Sans" pitchFamily="2" charset="0"/>
            </a:endParaRPr>
          </a:p>
        </p:txBody>
      </p:sp>
      <p:sp>
        <p:nvSpPr>
          <p:cNvPr id="25" name="Ellipse 24"/>
          <p:cNvSpPr/>
          <p:nvPr/>
        </p:nvSpPr>
        <p:spPr>
          <a:xfrm>
            <a:off x="603138" y="3352380"/>
            <a:ext cx="322118" cy="322118"/>
          </a:xfrm>
          <a:prstGeom prst="ellipse">
            <a:avLst/>
          </a:prstGeom>
          <a:solidFill>
            <a:srgbClr val="697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FFFF"/>
                </a:solidFill>
                <a:latin typeface="Harmony Sans" pitchFamily="2" charset="0"/>
              </a:rPr>
              <a:t>3</a:t>
            </a:r>
            <a:endParaRPr lang="de-DE" b="1" dirty="0">
              <a:solidFill>
                <a:srgbClr val="FFFFFF"/>
              </a:solidFill>
              <a:latin typeface="Harmony Sans" pitchFamily="2" charset="0"/>
            </a:endParaRPr>
          </a:p>
        </p:txBody>
      </p:sp>
      <p:cxnSp>
        <p:nvCxnSpPr>
          <p:cNvPr id="26" name="Gerader Verbinder 25"/>
          <p:cNvCxnSpPr/>
          <p:nvPr/>
        </p:nvCxnSpPr>
        <p:spPr>
          <a:xfrm flipV="1">
            <a:off x="7432968" y="3171181"/>
            <a:ext cx="637309" cy="717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06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66961"/>
            <a:ext cx="7907337" cy="775097"/>
          </a:xfrm>
        </p:spPr>
        <p:txBody>
          <a:bodyPr/>
          <a:lstStyle/>
          <a:p>
            <a:r>
              <a:rPr lang="de-DE" sz="3600" dirty="0" err="1" smtClean="0"/>
              <a:t>Your</a:t>
            </a:r>
            <a:r>
              <a:rPr lang="de-DE" sz="3600" dirty="0" smtClean="0"/>
              <a:t> </a:t>
            </a:r>
            <a:r>
              <a:rPr lang="de-DE" sz="3600" dirty="0" err="1" smtClean="0"/>
              <a:t>chance</a:t>
            </a:r>
            <a:r>
              <a:rPr lang="de-DE" sz="3600" dirty="0" smtClean="0"/>
              <a:t> to </a:t>
            </a:r>
            <a:r>
              <a:rPr lang="de-DE" sz="3600" dirty="0" err="1" smtClean="0"/>
              <a:t>earn</a:t>
            </a:r>
            <a:r>
              <a:rPr lang="de-DE" sz="3600" dirty="0" smtClean="0"/>
              <a:t> </a:t>
            </a:r>
            <a:r>
              <a:rPr lang="de-DE" sz="3600" dirty="0" err="1" smtClean="0"/>
              <a:t>more</a:t>
            </a:r>
            <a:r>
              <a:rPr lang="de-DE" sz="3600" dirty="0" smtClean="0"/>
              <a:t> </a:t>
            </a:r>
            <a:endParaRPr lang="de-DE" sz="36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27</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6" name="Textfeld 5"/>
          <p:cNvSpPr txBox="1"/>
          <p:nvPr/>
        </p:nvSpPr>
        <p:spPr>
          <a:xfrm>
            <a:off x="1032840" y="1155578"/>
            <a:ext cx="6401045" cy="495591"/>
          </a:xfrm>
          <a:prstGeom prst="rect">
            <a:avLst/>
          </a:prstGeom>
          <a:noFill/>
        </p:spPr>
        <p:txBody>
          <a:bodyPr wrap="square" rtlCol="0">
            <a:noAutofit/>
          </a:bodyPr>
          <a:lstStyle/>
          <a:p>
            <a:r>
              <a:rPr lang="de-DE" sz="1100" dirty="0" err="1">
                <a:solidFill>
                  <a:schemeClr val="bg1">
                    <a:lumMod val="50000"/>
                    <a:lumOff val="50000"/>
                  </a:schemeClr>
                </a:solidFill>
              </a:rPr>
              <a:t>E</a:t>
            </a:r>
            <a:r>
              <a:rPr lang="de-DE" sz="1100" dirty="0" err="1" smtClean="0">
                <a:solidFill>
                  <a:schemeClr val="bg1">
                    <a:lumMod val="50000"/>
                    <a:lumOff val="50000"/>
                  </a:schemeClr>
                </a:solidFill>
              </a:rPr>
              <a:t>xample</a:t>
            </a:r>
            <a:r>
              <a:rPr lang="de-DE" sz="1100" dirty="0" smtClean="0">
                <a:solidFill>
                  <a:schemeClr val="bg1">
                    <a:lumMod val="50000"/>
                    <a:lumOff val="50000"/>
                  </a:schemeClr>
                </a:solidFill>
              </a:rPr>
              <a:t>: 60 User incl. UC Suite, 30 SIP </a:t>
            </a:r>
            <a:r>
              <a:rPr lang="de-DE" sz="1100" dirty="0">
                <a:solidFill>
                  <a:schemeClr val="bg1">
                    <a:lumMod val="50000"/>
                    <a:lumOff val="50000"/>
                  </a:schemeClr>
                </a:solidFill>
              </a:rPr>
              <a:t>T</a:t>
            </a:r>
            <a:r>
              <a:rPr lang="de-DE" sz="1100" dirty="0" smtClean="0">
                <a:solidFill>
                  <a:schemeClr val="bg1">
                    <a:lumMod val="50000"/>
                    <a:lumOff val="50000"/>
                  </a:schemeClr>
                </a:solidFill>
              </a:rPr>
              <a:t>runks, 42% Partner Discount (20% „</a:t>
            </a:r>
            <a:r>
              <a:rPr lang="de-DE" sz="1100" dirty="0" err="1" smtClean="0">
                <a:solidFill>
                  <a:schemeClr val="bg1">
                    <a:lumMod val="50000"/>
                    <a:lumOff val="50000"/>
                  </a:schemeClr>
                </a:solidFill>
              </a:rPr>
              <a:t>margin</a:t>
            </a:r>
            <a:r>
              <a:rPr lang="de-DE" sz="1100" dirty="0" smtClean="0">
                <a:solidFill>
                  <a:schemeClr val="bg1">
                    <a:lumMod val="50000"/>
                    <a:lumOff val="50000"/>
                  </a:schemeClr>
                </a:solidFill>
              </a:rPr>
              <a:t>“ to </a:t>
            </a:r>
            <a:r>
              <a:rPr lang="de-DE" sz="1100" dirty="0" err="1" smtClean="0">
                <a:solidFill>
                  <a:schemeClr val="bg1">
                    <a:lumMod val="50000"/>
                    <a:lumOff val="50000"/>
                  </a:schemeClr>
                </a:solidFill>
              </a:rPr>
              <a:t>customer</a:t>
            </a:r>
            <a:r>
              <a:rPr lang="de-DE" sz="1100" dirty="0" smtClean="0">
                <a:solidFill>
                  <a:schemeClr val="bg1">
                    <a:lumMod val="50000"/>
                    <a:lumOff val="50000"/>
                  </a:schemeClr>
                </a:solidFill>
              </a:rPr>
              <a:t>) </a:t>
            </a:r>
          </a:p>
        </p:txBody>
      </p:sp>
      <p:pic>
        <p:nvPicPr>
          <p:cNvPr id="3" name="Grafik 2"/>
          <p:cNvPicPr>
            <a:picLocks noChangeAspect="1"/>
          </p:cNvPicPr>
          <p:nvPr/>
        </p:nvPicPr>
        <p:blipFill>
          <a:blip r:embed="rId2"/>
          <a:stretch>
            <a:fillRect/>
          </a:stretch>
        </p:blipFill>
        <p:spPr>
          <a:xfrm>
            <a:off x="1126276" y="1397551"/>
            <a:ext cx="6914128" cy="2535603"/>
          </a:xfrm>
          <a:prstGeom prst="rect">
            <a:avLst/>
          </a:prstGeom>
        </p:spPr>
      </p:pic>
      <p:pic>
        <p:nvPicPr>
          <p:cNvPr id="9" name="Picture 1536" descr="money euro.png"/>
          <p:cNvPicPr>
            <a:picLocks noChangeAspect="1"/>
          </p:cNvPicPr>
          <p:nvPr/>
        </p:nvPicPr>
        <p:blipFill>
          <a:blip r:embed="rId3" cstate="print"/>
          <a:srcRect/>
          <a:stretch>
            <a:fillRect/>
          </a:stretch>
        </p:blipFill>
        <p:spPr bwMode="auto">
          <a:xfrm>
            <a:off x="6254759" y="266961"/>
            <a:ext cx="755641" cy="759016"/>
          </a:xfrm>
          <a:prstGeom prst="rect">
            <a:avLst/>
          </a:prstGeom>
          <a:noFill/>
          <a:ln w="9525">
            <a:noFill/>
            <a:miter lim="800000"/>
            <a:headEnd/>
            <a:tailEnd/>
          </a:ln>
        </p:spPr>
      </p:pic>
      <p:sp>
        <p:nvSpPr>
          <p:cNvPr id="10" name="Rechteck 9"/>
          <p:cNvSpPr/>
          <p:nvPr/>
        </p:nvSpPr>
        <p:spPr>
          <a:xfrm>
            <a:off x="636599" y="3851961"/>
            <a:ext cx="8057128" cy="830997"/>
          </a:xfrm>
          <a:prstGeom prst="rect">
            <a:avLst/>
          </a:prstGeom>
        </p:spPr>
        <p:txBody>
          <a:bodyPr wrap="square">
            <a:spAutoFit/>
          </a:bodyPr>
          <a:lstStyle/>
          <a:p>
            <a:pPr algn="ctr"/>
            <a:r>
              <a:rPr lang="de-DE" sz="1600" dirty="0" smtClean="0">
                <a:solidFill>
                  <a:schemeClr val="bg1"/>
                </a:solidFill>
                <a:latin typeface="+mj-lt"/>
              </a:rPr>
              <a:t>After 1 ½ </a:t>
            </a:r>
            <a:r>
              <a:rPr lang="de-DE" sz="1600" dirty="0" err="1" smtClean="0">
                <a:solidFill>
                  <a:schemeClr val="bg1"/>
                </a:solidFill>
                <a:latin typeface="+mj-lt"/>
              </a:rPr>
              <a:t>year</a:t>
            </a:r>
            <a:r>
              <a:rPr lang="de-DE" sz="1600" dirty="0" smtClean="0">
                <a:solidFill>
                  <a:schemeClr val="bg1"/>
                </a:solidFill>
                <a:latin typeface="+mj-lt"/>
              </a:rPr>
              <a:t> Pay As </a:t>
            </a:r>
            <a:r>
              <a:rPr lang="de-DE" sz="1600" dirty="0" err="1" smtClean="0">
                <a:solidFill>
                  <a:schemeClr val="bg1"/>
                </a:solidFill>
                <a:latin typeface="+mj-lt"/>
              </a:rPr>
              <a:t>You</a:t>
            </a:r>
            <a:r>
              <a:rPr lang="de-DE" sz="1600" dirty="0" smtClean="0">
                <a:solidFill>
                  <a:schemeClr val="bg1"/>
                </a:solidFill>
                <a:latin typeface="+mj-lt"/>
              </a:rPr>
              <a:t> Go will </a:t>
            </a:r>
            <a:r>
              <a:rPr lang="de-DE" sz="1600" dirty="0" err="1" smtClean="0">
                <a:solidFill>
                  <a:schemeClr val="bg1"/>
                </a:solidFill>
                <a:latin typeface="+mj-lt"/>
              </a:rPr>
              <a:t>deliver</a:t>
            </a:r>
            <a:r>
              <a:rPr lang="de-DE" sz="1600" dirty="0" smtClean="0">
                <a:solidFill>
                  <a:schemeClr val="bg1"/>
                </a:solidFill>
                <a:latin typeface="+mj-lt"/>
              </a:rPr>
              <a:t> additional Partner Revenue </a:t>
            </a:r>
            <a:r>
              <a:rPr lang="de-DE" sz="1600" dirty="0" err="1" smtClean="0">
                <a:solidFill>
                  <a:schemeClr val="bg1"/>
                </a:solidFill>
                <a:latin typeface="+mj-lt"/>
              </a:rPr>
              <a:t>compared</a:t>
            </a:r>
            <a:r>
              <a:rPr lang="de-DE" sz="1600" dirty="0" smtClean="0">
                <a:solidFill>
                  <a:schemeClr val="bg1"/>
                </a:solidFill>
                <a:latin typeface="+mj-lt"/>
              </a:rPr>
              <a:t> to </a:t>
            </a:r>
            <a:r>
              <a:rPr lang="de-DE" sz="1600" dirty="0" err="1" smtClean="0">
                <a:solidFill>
                  <a:schemeClr val="bg1"/>
                </a:solidFill>
                <a:latin typeface="+mj-lt"/>
              </a:rPr>
              <a:t>selling</a:t>
            </a:r>
            <a:r>
              <a:rPr lang="de-DE" sz="1600" dirty="0" smtClean="0">
                <a:solidFill>
                  <a:schemeClr val="bg1"/>
                </a:solidFill>
                <a:latin typeface="+mj-lt"/>
              </a:rPr>
              <a:t> </a:t>
            </a:r>
            <a:r>
              <a:rPr lang="de-DE" sz="1600" dirty="0" err="1" smtClean="0">
                <a:solidFill>
                  <a:schemeClr val="bg1"/>
                </a:solidFill>
                <a:latin typeface="+mj-lt"/>
              </a:rPr>
              <a:t>one</a:t>
            </a:r>
            <a:r>
              <a:rPr lang="de-DE" sz="1600" dirty="0" smtClean="0">
                <a:solidFill>
                  <a:schemeClr val="bg1"/>
                </a:solidFill>
                <a:latin typeface="+mj-lt"/>
              </a:rPr>
              <a:t> time </a:t>
            </a:r>
            <a:r>
              <a:rPr lang="de-DE" sz="1600" dirty="0" err="1" smtClean="0">
                <a:solidFill>
                  <a:schemeClr val="bg1"/>
                </a:solidFill>
                <a:latin typeface="+mj-lt"/>
              </a:rPr>
              <a:t>license</a:t>
            </a:r>
            <a:r>
              <a:rPr lang="de-DE" sz="1600" dirty="0" smtClean="0">
                <a:solidFill>
                  <a:schemeClr val="bg1"/>
                </a:solidFill>
                <a:latin typeface="+mj-lt"/>
              </a:rPr>
              <a:t> </a:t>
            </a:r>
            <a:r>
              <a:rPr lang="de-DE" sz="1600" dirty="0" err="1" smtClean="0">
                <a:solidFill>
                  <a:schemeClr val="bg1"/>
                </a:solidFill>
                <a:latin typeface="+mj-lt"/>
              </a:rPr>
              <a:t>price</a:t>
            </a:r>
            <a:r>
              <a:rPr lang="de-DE" sz="1600" dirty="0">
                <a:solidFill>
                  <a:schemeClr val="bg1"/>
                </a:solidFill>
                <a:latin typeface="+mj-lt"/>
              </a:rPr>
              <a:t> </a:t>
            </a:r>
            <a:r>
              <a:rPr lang="de-DE" sz="1600" dirty="0" smtClean="0">
                <a:solidFill>
                  <a:schemeClr val="bg1"/>
                </a:solidFill>
                <a:latin typeface="+mj-lt"/>
              </a:rPr>
              <a:t>(</a:t>
            </a:r>
            <a:r>
              <a:rPr lang="de-DE" sz="1600" dirty="0" err="1" smtClean="0">
                <a:solidFill>
                  <a:schemeClr val="bg1"/>
                </a:solidFill>
                <a:latin typeface="+mj-lt"/>
              </a:rPr>
              <a:t>depends</a:t>
            </a:r>
            <a:r>
              <a:rPr lang="de-DE" sz="1600" dirty="0" smtClean="0">
                <a:solidFill>
                  <a:schemeClr val="bg1"/>
                </a:solidFill>
                <a:latin typeface="+mj-lt"/>
              </a:rPr>
              <a:t> on </a:t>
            </a:r>
            <a:r>
              <a:rPr lang="de-DE" sz="1600" dirty="0" err="1" smtClean="0">
                <a:solidFill>
                  <a:schemeClr val="bg1"/>
                </a:solidFill>
                <a:latin typeface="+mj-lt"/>
              </a:rPr>
              <a:t>customer</a:t>
            </a:r>
            <a:r>
              <a:rPr lang="de-DE" sz="1600" dirty="0" smtClean="0">
                <a:solidFill>
                  <a:schemeClr val="bg1"/>
                </a:solidFill>
                <a:latin typeface="+mj-lt"/>
              </a:rPr>
              <a:t> </a:t>
            </a:r>
            <a:r>
              <a:rPr lang="de-DE" sz="1600" dirty="0" err="1" smtClean="0">
                <a:solidFill>
                  <a:schemeClr val="bg1"/>
                </a:solidFill>
                <a:latin typeface="+mj-lt"/>
              </a:rPr>
              <a:t>configuration</a:t>
            </a:r>
            <a:r>
              <a:rPr lang="de-DE" sz="1600" dirty="0" smtClean="0">
                <a:solidFill>
                  <a:schemeClr val="bg1"/>
                </a:solidFill>
                <a:latin typeface="+mj-lt"/>
              </a:rPr>
              <a:t>). </a:t>
            </a:r>
          </a:p>
          <a:p>
            <a:pPr algn="ctr"/>
            <a:r>
              <a:rPr lang="de-DE" sz="1600" dirty="0" err="1" smtClean="0">
                <a:solidFill>
                  <a:schemeClr val="bg1"/>
                </a:solidFill>
                <a:latin typeface="+mj-lt"/>
              </a:rPr>
              <a:t>Please</a:t>
            </a:r>
            <a:r>
              <a:rPr lang="de-DE" sz="1600" dirty="0" smtClean="0">
                <a:solidFill>
                  <a:schemeClr val="bg1"/>
                </a:solidFill>
                <a:latin typeface="+mj-lt"/>
              </a:rPr>
              <a:t> </a:t>
            </a:r>
            <a:r>
              <a:rPr lang="de-DE" sz="1600" dirty="0" err="1" smtClean="0">
                <a:solidFill>
                  <a:schemeClr val="bg1"/>
                </a:solidFill>
                <a:latin typeface="+mj-lt"/>
              </a:rPr>
              <a:t>use</a:t>
            </a:r>
            <a:r>
              <a:rPr lang="de-DE" sz="1600" dirty="0" smtClean="0">
                <a:solidFill>
                  <a:schemeClr val="bg1"/>
                </a:solidFill>
                <a:latin typeface="+mj-lt"/>
              </a:rPr>
              <a:t> </a:t>
            </a:r>
            <a:r>
              <a:rPr lang="de-DE" sz="1600" dirty="0" err="1" smtClean="0">
                <a:solidFill>
                  <a:schemeClr val="bg1"/>
                </a:solidFill>
                <a:latin typeface="+mj-lt"/>
              </a:rPr>
              <a:t>the</a:t>
            </a:r>
            <a:r>
              <a:rPr lang="de-DE" sz="1600" dirty="0" smtClean="0">
                <a:solidFill>
                  <a:schemeClr val="bg1"/>
                </a:solidFill>
                <a:latin typeface="+mj-lt"/>
              </a:rPr>
              <a:t> SSL </a:t>
            </a:r>
            <a:r>
              <a:rPr lang="de-DE" sz="1600" dirty="0" err="1" smtClean="0">
                <a:solidFill>
                  <a:schemeClr val="bg1"/>
                </a:solidFill>
                <a:latin typeface="+mj-lt"/>
              </a:rPr>
              <a:t>Calculation</a:t>
            </a:r>
            <a:r>
              <a:rPr lang="de-DE" sz="1600" dirty="0" smtClean="0">
                <a:solidFill>
                  <a:schemeClr val="bg1"/>
                </a:solidFill>
                <a:latin typeface="+mj-lt"/>
              </a:rPr>
              <a:t> Tool </a:t>
            </a:r>
            <a:r>
              <a:rPr lang="de-DE" sz="1600" dirty="0" err="1" smtClean="0">
                <a:solidFill>
                  <a:schemeClr val="bg1"/>
                </a:solidFill>
                <a:latin typeface="+mj-lt"/>
              </a:rPr>
              <a:t>for</a:t>
            </a:r>
            <a:r>
              <a:rPr lang="de-DE" sz="1600" dirty="0" smtClean="0">
                <a:solidFill>
                  <a:schemeClr val="bg1"/>
                </a:solidFill>
                <a:latin typeface="+mj-lt"/>
              </a:rPr>
              <a:t> </a:t>
            </a:r>
            <a:r>
              <a:rPr lang="de-DE" sz="1600" dirty="0" err="1" smtClean="0">
                <a:solidFill>
                  <a:schemeClr val="bg1"/>
                </a:solidFill>
                <a:latin typeface="+mj-lt"/>
              </a:rPr>
              <a:t>further</a:t>
            </a:r>
            <a:r>
              <a:rPr lang="de-DE" sz="1600" dirty="0" smtClean="0">
                <a:solidFill>
                  <a:schemeClr val="bg1"/>
                </a:solidFill>
                <a:latin typeface="+mj-lt"/>
              </a:rPr>
              <a:t> Pay As </a:t>
            </a:r>
            <a:r>
              <a:rPr lang="de-DE" sz="1600" dirty="0" err="1" smtClean="0">
                <a:solidFill>
                  <a:schemeClr val="bg1"/>
                </a:solidFill>
                <a:latin typeface="+mj-lt"/>
              </a:rPr>
              <a:t>You</a:t>
            </a:r>
            <a:r>
              <a:rPr lang="de-DE" sz="1600" dirty="0" smtClean="0">
                <a:solidFill>
                  <a:schemeClr val="bg1"/>
                </a:solidFill>
                <a:latin typeface="+mj-lt"/>
              </a:rPr>
              <a:t> Go </a:t>
            </a:r>
            <a:r>
              <a:rPr lang="de-DE" sz="1600" dirty="0" err="1" smtClean="0">
                <a:solidFill>
                  <a:schemeClr val="bg1"/>
                </a:solidFill>
                <a:latin typeface="+mj-lt"/>
              </a:rPr>
              <a:t>Configurations</a:t>
            </a:r>
            <a:r>
              <a:rPr lang="de-DE" sz="1600" dirty="0" smtClean="0">
                <a:solidFill>
                  <a:schemeClr val="bg1"/>
                </a:solidFill>
                <a:latin typeface="+mj-lt"/>
              </a:rPr>
              <a:t>.</a:t>
            </a:r>
          </a:p>
        </p:txBody>
      </p:sp>
      <p:sp>
        <p:nvSpPr>
          <p:cNvPr id="11" name="Abgerundetes Rechteck 10"/>
          <p:cNvSpPr/>
          <p:nvPr/>
        </p:nvSpPr>
        <p:spPr>
          <a:xfrm>
            <a:off x="2421675" y="1672865"/>
            <a:ext cx="2191889" cy="5472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463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SSL </a:t>
            </a:r>
            <a:r>
              <a:rPr lang="de-DE" sz="2800" dirty="0" err="1" smtClean="0"/>
              <a:t>Calculation</a:t>
            </a:r>
            <a:r>
              <a:rPr lang="de-DE" sz="2800" dirty="0" smtClean="0"/>
              <a:t> Tool </a:t>
            </a:r>
            <a:r>
              <a:rPr lang="de-DE" sz="2800" dirty="0" err="1" smtClean="0"/>
              <a:t>can</a:t>
            </a:r>
            <a:r>
              <a:rPr lang="de-DE" sz="2800" dirty="0" smtClean="0"/>
              <a:t> </a:t>
            </a:r>
            <a:r>
              <a:rPr lang="de-DE" sz="2800" dirty="0" err="1" smtClean="0"/>
              <a:t>be</a:t>
            </a:r>
            <a:r>
              <a:rPr lang="de-DE" sz="2800" dirty="0" smtClean="0"/>
              <a:t> </a:t>
            </a:r>
            <a:r>
              <a:rPr lang="de-DE" sz="2800" dirty="0" err="1" smtClean="0"/>
              <a:t>found</a:t>
            </a:r>
            <a:r>
              <a:rPr lang="de-DE" sz="2800" dirty="0" smtClean="0"/>
              <a:t> in UNIFY Partner Portal</a:t>
            </a:r>
            <a:endParaRPr lang="de-DE" sz="2800"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28</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grpSp>
        <p:nvGrpSpPr>
          <p:cNvPr id="6" name="Gruppieren 5"/>
          <p:cNvGrpSpPr/>
          <p:nvPr/>
        </p:nvGrpSpPr>
        <p:grpSpPr>
          <a:xfrm>
            <a:off x="987758" y="1141046"/>
            <a:ext cx="6866703" cy="3329353"/>
            <a:chOff x="1732299" y="2080815"/>
            <a:chExt cx="5826585" cy="2643585"/>
          </a:xfrm>
        </p:grpSpPr>
        <p:pic>
          <p:nvPicPr>
            <p:cNvPr id="7" name="Grafik 6"/>
            <p:cNvPicPr>
              <a:picLocks noChangeAspect="1"/>
            </p:cNvPicPr>
            <p:nvPr/>
          </p:nvPicPr>
          <p:blipFill>
            <a:blip r:embed="rId2"/>
            <a:stretch>
              <a:fillRect/>
            </a:stretch>
          </p:blipFill>
          <p:spPr>
            <a:xfrm>
              <a:off x="1732299" y="2080815"/>
              <a:ext cx="5826585" cy="2643585"/>
            </a:xfrm>
            <a:prstGeom prst="rect">
              <a:avLst/>
            </a:prstGeom>
          </p:spPr>
        </p:pic>
        <p:pic>
          <p:nvPicPr>
            <p:cNvPr id="8" name="Grafik 7"/>
            <p:cNvPicPr>
              <a:picLocks noChangeAspect="1"/>
            </p:cNvPicPr>
            <p:nvPr/>
          </p:nvPicPr>
          <p:blipFill rotWithShape="1">
            <a:blip r:embed="rId3"/>
            <a:srcRect l="3065" t="2860"/>
            <a:stretch/>
          </p:blipFill>
          <p:spPr>
            <a:xfrm>
              <a:off x="1877293" y="2265219"/>
              <a:ext cx="2736677" cy="290034"/>
            </a:xfrm>
            <a:prstGeom prst="rect">
              <a:avLst/>
            </a:prstGeom>
          </p:spPr>
        </p:pic>
      </p:grpSp>
    </p:spTree>
    <p:extLst>
      <p:ext uri="{BB962C8B-B14F-4D97-AF65-F5344CB8AC3E}">
        <p14:creationId xmlns:p14="http://schemas.microsoft.com/office/powerpoint/2010/main" val="3777250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29</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00538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3</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t>Offering</a:t>
            </a:r>
            <a:endParaRPr lang="en-US" sz="1800" dirty="0"/>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915060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Economic Model / Partner Program</a:t>
            </a:r>
            <a:endParaRPr lang="en-US" dirty="0"/>
          </a:p>
        </p:txBody>
      </p:sp>
      <p:sp>
        <p:nvSpPr>
          <p:cNvPr id="3" name="Inhaltsplatzhalter 2"/>
          <p:cNvSpPr>
            <a:spLocks noGrp="1"/>
          </p:cNvSpPr>
          <p:nvPr>
            <p:ph idx="1"/>
          </p:nvPr>
        </p:nvSpPr>
        <p:spPr>
          <a:xfrm>
            <a:off x="655848" y="1328970"/>
            <a:ext cx="4880558" cy="3338513"/>
          </a:xfrm>
        </p:spPr>
        <p:txBody>
          <a:bodyPr/>
          <a:lstStyle/>
          <a:p>
            <a:pPr>
              <a:spcBef>
                <a:spcPts val="1200"/>
              </a:spcBef>
            </a:pPr>
            <a:r>
              <a:rPr lang="en-US" sz="1600" dirty="0"/>
              <a:t>Due to simplicity of the model, OpenScape Business </a:t>
            </a:r>
            <a:r>
              <a:rPr lang="en-US" sz="1600" dirty="0" smtClean="0"/>
              <a:t>Pay As You Go </a:t>
            </a:r>
            <a:r>
              <a:rPr lang="en-US" sz="1600" dirty="0"/>
              <a:t>will be sold as any other Standard Product.</a:t>
            </a:r>
          </a:p>
          <a:p>
            <a:pPr>
              <a:spcBef>
                <a:spcPts val="1200"/>
              </a:spcBef>
            </a:pPr>
            <a:r>
              <a:rPr lang="en-US" sz="1600" dirty="0"/>
              <a:t>OpenScape Business Certification will remain the </a:t>
            </a:r>
            <a:r>
              <a:rPr lang="en-US" sz="1600" dirty="0" smtClean="0"/>
              <a:t>same</a:t>
            </a:r>
            <a:endParaRPr lang="en-US" sz="1600" dirty="0"/>
          </a:p>
          <a:p>
            <a:pPr>
              <a:spcBef>
                <a:spcPts val="1200"/>
              </a:spcBef>
            </a:pPr>
            <a:r>
              <a:rPr lang="en-US" sz="1600" dirty="0"/>
              <a:t>Economic Model for Distributors and Resellers will remain the same </a:t>
            </a:r>
            <a:endParaRPr lang="en-US" sz="1600" dirty="0" smtClean="0"/>
          </a:p>
          <a:p>
            <a:pPr>
              <a:spcBef>
                <a:spcPts val="1200"/>
              </a:spcBef>
            </a:pPr>
            <a:r>
              <a:rPr lang="en-US" sz="1600" dirty="0" smtClean="0"/>
              <a:t>UNIFY Partner ID required (for invoicing)</a:t>
            </a:r>
          </a:p>
          <a:p>
            <a:pPr>
              <a:spcBef>
                <a:spcPts val="1200"/>
              </a:spcBef>
            </a:pPr>
            <a:r>
              <a:rPr lang="en-US" sz="1600" b="1" dirty="0" smtClean="0"/>
              <a:t>Regular Discount Scheme – </a:t>
            </a:r>
            <a:r>
              <a:rPr lang="en-US" sz="1600" b="1" u="sng" dirty="0" smtClean="0"/>
              <a:t>no</a:t>
            </a:r>
            <a:r>
              <a:rPr lang="en-US" sz="1600" b="1" dirty="0" smtClean="0"/>
              <a:t> Project Pricing</a:t>
            </a:r>
            <a:endParaRPr lang="en-US" sz="1600" b="1" dirty="0"/>
          </a:p>
          <a:p>
            <a:pPr>
              <a:spcBef>
                <a:spcPts val="1200"/>
              </a:spcBef>
            </a:pPr>
            <a:endParaRPr lang="de-DE" sz="1600"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30</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pic>
        <p:nvPicPr>
          <p:cNvPr id="9" name="Grafik 8"/>
          <p:cNvPicPr>
            <a:picLocks noChangeAspect="1"/>
          </p:cNvPicPr>
          <p:nvPr/>
        </p:nvPicPr>
        <p:blipFill>
          <a:blip r:embed="rId2"/>
          <a:stretch>
            <a:fillRect/>
          </a:stretch>
        </p:blipFill>
        <p:spPr>
          <a:xfrm>
            <a:off x="5858821" y="1267411"/>
            <a:ext cx="2849538" cy="1231036"/>
          </a:xfrm>
          <a:prstGeom prst="rect">
            <a:avLst/>
          </a:prstGeom>
        </p:spPr>
      </p:pic>
      <p:pic>
        <p:nvPicPr>
          <p:cNvPr id="6" name="Grafik 5"/>
          <p:cNvPicPr>
            <a:picLocks noChangeAspect="1"/>
          </p:cNvPicPr>
          <p:nvPr/>
        </p:nvPicPr>
        <p:blipFill>
          <a:blip r:embed="rId3"/>
          <a:stretch>
            <a:fillRect/>
          </a:stretch>
        </p:blipFill>
        <p:spPr>
          <a:xfrm>
            <a:off x="5711697" y="2895602"/>
            <a:ext cx="3171495" cy="1440388"/>
          </a:xfrm>
          <a:prstGeom prst="rect">
            <a:avLst/>
          </a:prstGeom>
        </p:spPr>
      </p:pic>
    </p:spTree>
    <p:extLst>
      <p:ext uri="{BB962C8B-B14F-4D97-AF65-F5344CB8AC3E}">
        <p14:creationId xmlns:p14="http://schemas.microsoft.com/office/powerpoint/2010/main" val="3629681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Call to Action for Distribution Partners</a:t>
            </a:r>
            <a:endParaRPr lang="en-US" dirty="0"/>
          </a:p>
        </p:txBody>
      </p:sp>
      <p:sp>
        <p:nvSpPr>
          <p:cNvPr id="3" name="Inhaltsplatzhalter 2"/>
          <p:cNvSpPr>
            <a:spLocks noGrp="1"/>
          </p:cNvSpPr>
          <p:nvPr>
            <p:ph idx="1"/>
          </p:nvPr>
        </p:nvSpPr>
        <p:spPr>
          <a:xfrm>
            <a:off x="669703" y="1302543"/>
            <a:ext cx="5483004" cy="3338513"/>
          </a:xfrm>
        </p:spPr>
        <p:txBody>
          <a:bodyPr/>
          <a:lstStyle/>
          <a:p>
            <a:pPr>
              <a:spcBef>
                <a:spcPts val="1800"/>
              </a:spcBef>
            </a:pPr>
            <a:r>
              <a:rPr lang="en-US" sz="1800" u="sng" dirty="0"/>
              <a:t>Distribution Partner needs to sign the SSL amendment with UNIFY first </a:t>
            </a:r>
            <a:endParaRPr lang="en-US" sz="1800" u="sng" dirty="0" smtClean="0"/>
          </a:p>
          <a:p>
            <a:pPr marL="630238" lvl="1" indent="-269875">
              <a:spcBef>
                <a:spcPts val="1800"/>
              </a:spcBef>
            </a:pPr>
            <a:r>
              <a:rPr lang="en-US" sz="1500" dirty="0" smtClean="0"/>
              <a:t>Required to order the </a:t>
            </a:r>
            <a:r>
              <a:rPr lang="en-US" sz="1500" dirty="0" err="1" smtClean="0"/>
              <a:t>OSBiz</a:t>
            </a:r>
            <a:r>
              <a:rPr lang="en-US" sz="1500" dirty="0" smtClean="0"/>
              <a:t> SSL Base License</a:t>
            </a:r>
          </a:p>
          <a:p>
            <a:pPr marL="630238" lvl="1" indent="-269875">
              <a:spcBef>
                <a:spcPts val="1800"/>
              </a:spcBef>
            </a:pPr>
            <a:r>
              <a:rPr lang="en-US" sz="1500" dirty="0" smtClean="0"/>
              <a:t>Required to proceed with Pay As You Go</a:t>
            </a:r>
          </a:p>
          <a:p>
            <a:pPr marL="630238" lvl="1" indent="-269875">
              <a:spcBef>
                <a:spcPts val="1800"/>
              </a:spcBef>
            </a:pPr>
            <a:r>
              <a:rPr lang="en-US" sz="1500" dirty="0" smtClean="0"/>
              <a:t>Required to receive Invoice from UNIFY</a:t>
            </a:r>
          </a:p>
          <a:p>
            <a:pPr marL="269875" lvl="1" indent="-269875">
              <a:spcBef>
                <a:spcPts val="1800"/>
              </a:spcBef>
            </a:pPr>
            <a:r>
              <a:rPr lang="de-DE" sz="1800" dirty="0" err="1" smtClean="0"/>
              <a:t>Please</a:t>
            </a:r>
            <a:r>
              <a:rPr lang="de-DE" sz="1800" dirty="0" smtClean="0"/>
              <a:t> </a:t>
            </a:r>
            <a:r>
              <a:rPr lang="de-DE" sz="1800" dirty="0" err="1" smtClean="0"/>
              <a:t>get</a:t>
            </a:r>
            <a:r>
              <a:rPr lang="de-DE" sz="1800" dirty="0" smtClean="0"/>
              <a:t> in </a:t>
            </a:r>
            <a:r>
              <a:rPr lang="de-DE" sz="1800" dirty="0" err="1" smtClean="0"/>
              <a:t>contact</a:t>
            </a:r>
            <a:r>
              <a:rPr lang="de-DE" sz="1800" dirty="0" smtClean="0"/>
              <a:t> </a:t>
            </a:r>
            <a:r>
              <a:rPr lang="de-DE" sz="1800" dirty="0" err="1" smtClean="0"/>
              <a:t>with</a:t>
            </a:r>
            <a:r>
              <a:rPr lang="de-DE" sz="1800" dirty="0" smtClean="0"/>
              <a:t> </a:t>
            </a:r>
            <a:r>
              <a:rPr lang="de-DE" sz="1800" dirty="0" err="1" smtClean="0"/>
              <a:t>your</a:t>
            </a:r>
            <a:r>
              <a:rPr lang="de-DE" sz="1800" dirty="0" smtClean="0"/>
              <a:t> UNIFY Partner </a:t>
            </a:r>
            <a:r>
              <a:rPr lang="de-DE" sz="1800" dirty="0" err="1" smtClean="0"/>
              <a:t>or</a:t>
            </a:r>
            <a:r>
              <a:rPr lang="de-DE" sz="1800" dirty="0" smtClean="0"/>
              <a:t> Distribution Account Manager</a:t>
            </a:r>
            <a:endParaRPr lang="en-US" sz="2000"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31</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pic>
        <p:nvPicPr>
          <p:cNvPr id="7" name="Grafik 6"/>
          <p:cNvPicPr>
            <a:picLocks noChangeAspect="1"/>
          </p:cNvPicPr>
          <p:nvPr/>
        </p:nvPicPr>
        <p:blipFill>
          <a:blip r:embed="rId2"/>
          <a:stretch>
            <a:fillRect/>
          </a:stretch>
        </p:blipFill>
        <p:spPr>
          <a:xfrm>
            <a:off x="6409986" y="1379914"/>
            <a:ext cx="2133950" cy="1780093"/>
          </a:xfrm>
          <a:prstGeom prst="rect">
            <a:avLst/>
          </a:prstGeom>
          <a:ln w="19050">
            <a:solidFill>
              <a:schemeClr val="accent1"/>
            </a:solidFill>
          </a:ln>
        </p:spPr>
      </p:pic>
      <p:sp>
        <p:nvSpPr>
          <p:cNvPr id="6" name="Rechteck 5"/>
          <p:cNvSpPr/>
          <p:nvPr/>
        </p:nvSpPr>
        <p:spPr>
          <a:xfrm>
            <a:off x="7107548" y="3461540"/>
            <a:ext cx="827591" cy="777950"/>
          </a:xfrm>
          <a:prstGeom prst="rect">
            <a:avLst/>
          </a:prstGeom>
          <a:noFill/>
          <a:ln w="19050">
            <a:solidFill>
              <a:srgbClr val="487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7107548" y="2978726"/>
            <a:ext cx="879931" cy="1569660"/>
          </a:xfrm>
          <a:prstGeom prst="rect">
            <a:avLst/>
          </a:prstGeom>
          <a:noFill/>
        </p:spPr>
        <p:txBody>
          <a:bodyPr wrap="square" rtlCol="0">
            <a:spAutoFit/>
          </a:bodyPr>
          <a:lstStyle/>
          <a:p>
            <a:r>
              <a:rPr lang="de-DE" sz="9600" b="1" dirty="0" smtClean="0">
                <a:solidFill>
                  <a:schemeClr val="tx2"/>
                </a:solidFill>
                <a:latin typeface="Wingdings" panose="05000000000000000000" pitchFamily="2" charset="2"/>
                <a:sym typeface="Wingdings"/>
              </a:rPr>
              <a:t></a:t>
            </a:r>
            <a:endParaRPr lang="de-DE" sz="9600" b="1" dirty="0">
              <a:solidFill>
                <a:schemeClr val="tx2"/>
              </a:solidFill>
              <a:latin typeface="Wingdings" panose="05000000000000000000" pitchFamily="2" charset="2"/>
            </a:endParaRPr>
          </a:p>
        </p:txBody>
      </p:sp>
    </p:spTree>
    <p:extLst>
      <p:ext uri="{BB962C8B-B14F-4D97-AF65-F5344CB8AC3E}">
        <p14:creationId xmlns:p14="http://schemas.microsoft.com/office/powerpoint/2010/main" val="3388344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32</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172315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457200" y="3642453"/>
            <a:ext cx="8408116" cy="694020"/>
          </a:xfrm>
          <a:prstGeom prst="roundRect">
            <a:avLst>
              <a:gd name="adj" fmla="val 11676"/>
            </a:avLst>
          </a:prstGeom>
          <a:solidFill>
            <a:srgbClr val="CFE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Deployment</a:t>
            </a:r>
            <a:r>
              <a:rPr lang="de-DE" dirty="0" smtClean="0"/>
              <a:t> Options</a:t>
            </a:r>
            <a:endParaRPr lang="de-DE" sz="2000" dirty="0">
              <a:solidFill>
                <a:schemeClr val="bg1"/>
              </a:solidFill>
            </a:endParaRPr>
          </a:p>
        </p:txBody>
      </p:sp>
      <p:sp>
        <p:nvSpPr>
          <p:cNvPr id="3" name="Inhaltsplatzhalter 2"/>
          <p:cNvSpPr>
            <a:spLocks noGrp="1"/>
          </p:cNvSpPr>
          <p:nvPr>
            <p:ph idx="1"/>
          </p:nvPr>
        </p:nvSpPr>
        <p:spPr>
          <a:xfrm>
            <a:off x="657380" y="1268471"/>
            <a:ext cx="6304469" cy="3338513"/>
          </a:xfrm>
        </p:spPr>
        <p:txBody>
          <a:bodyPr/>
          <a:lstStyle/>
          <a:p>
            <a:pPr marL="0" indent="0">
              <a:spcAft>
                <a:spcPts val="2400"/>
              </a:spcAft>
              <a:buNone/>
            </a:pPr>
            <a:r>
              <a:rPr lang="de-DE" sz="1800" dirty="0" smtClean="0"/>
              <a:t>OpenScape Business X/S (stand </a:t>
            </a:r>
            <a:r>
              <a:rPr lang="de-DE" sz="1800" dirty="0" err="1" smtClean="0"/>
              <a:t>alone</a:t>
            </a:r>
            <a:r>
              <a:rPr lang="de-DE" sz="1800" dirty="0"/>
              <a:t>) </a:t>
            </a:r>
            <a:r>
              <a:rPr lang="de-DE" sz="1800" dirty="0" smtClean="0"/>
              <a:t>                          </a:t>
            </a:r>
            <a:r>
              <a:rPr lang="de-DE" sz="1000" i="1" dirty="0" smtClean="0"/>
              <a:t>Installation </a:t>
            </a:r>
            <a:r>
              <a:rPr lang="de-DE" sz="1000" i="1" dirty="0"/>
              <a:t>&amp; </a:t>
            </a:r>
            <a:r>
              <a:rPr lang="de-DE" sz="1000" i="1" dirty="0" err="1"/>
              <a:t>Configuration</a:t>
            </a:r>
            <a:r>
              <a:rPr lang="de-DE" sz="1000" i="1" dirty="0"/>
              <a:t> </a:t>
            </a:r>
            <a:r>
              <a:rPr lang="de-DE" sz="1000" i="1" dirty="0" err="1"/>
              <a:t>as</a:t>
            </a:r>
            <a:r>
              <a:rPr lang="de-DE" sz="1000" i="1" dirty="0"/>
              <a:t> </a:t>
            </a:r>
            <a:r>
              <a:rPr lang="de-DE" sz="1000" i="1" dirty="0" err="1" smtClean="0"/>
              <a:t>usual</a:t>
            </a:r>
            <a:r>
              <a:rPr lang="de-DE" sz="1000" i="1" dirty="0" smtClean="0"/>
              <a:t>, </a:t>
            </a:r>
            <a:r>
              <a:rPr lang="de-DE" sz="1000" i="1" dirty="0" err="1" smtClean="0"/>
              <a:t>supporting</a:t>
            </a:r>
            <a:r>
              <a:rPr lang="de-DE" sz="1000" i="1" dirty="0" smtClean="0"/>
              <a:t> all </a:t>
            </a:r>
            <a:r>
              <a:rPr lang="de-DE" sz="1000" i="1" dirty="0" err="1" smtClean="0"/>
              <a:t>infrastructures</a:t>
            </a:r>
            <a:r>
              <a:rPr lang="de-DE" sz="1000" i="1" dirty="0" smtClean="0"/>
              <a:t> </a:t>
            </a:r>
            <a:r>
              <a:rPr lang="de-DE" sz="1000" i="1" dirty="0" err="1" smtClean="0"/>
              <a:t>and</a:t>
            </a:r>
            <a:r>
              <a:rPr lang="de-DE" sz="1000" i="1" dirty="0" smtClean="0"/>
              <a:t> </a:t>
            </a:r>
            <a:r>
              <a:rPr lang="de-DE" sz="1000" i="1" dirty="0" err="1" smtClean="0"/>
              <a:t>interfaces</a:t>
            </a:r>
            <a:endParaRPr lang="de-DE" sz="1400" i="1" dirty="0" smtClean="0"/>
          </a:p>
          <a:p>
            <a:pPr marL="0" indent="0">
              <a:spcAft>
                <a:spcPts val="2400"/>
              </a:spcAft>
              <a:buNone/>
            </a:pPr>
            <a:r>
              <a:rPr lang="de-DE" sz="1800" dirty="0" smtClean="0"/>
              <a:t>OpenScape Business X/S (</a:t>
            </a:r>
            <a:r>
              <a:rPr lang="de-DE" sz="1800" dirty="0" err="1"/>
              <a:t>n</a:t>
            </a:r>
            <a:r>
              <a:rPr lang="de-DE" sz="1800" dirty="0" err="1" smtClean="0"/>
              <a:t>etworked</a:t>
            </a:r>
            <a:r>
              <a:rPr lang="de-DE" sz="1800" dirty="0" smtClean="0"/>
              <a:t>)                                </a:t>
            </a:r>
            <a:r>
              <a:rPr lang="de-DE" sz="1000" i="1" dirty="0" err="1" smtClean="0"/>
              <a:t>Each</a:t>
            </a:r>
            <a:r>
              <a:rPr lang="de-DE" sz="1000" i="1" dirty="0" smtClean="0"/>
              <a:t> </a:t>
            </a:r>
            <a:r>
              <a:rPr lang="de-DE" sz="1000" i="1" dirty="0" err="1" smtClean="0"/>
              <a:t>system</a:t>
            </a:r>
            <a:r>
              <a:rPr lang="de-DE" sz="1000" i="1" dirty="0" smtClean="0"/>
              <a:t> </a:t>
            </a:r>
            <a:r>
              <a:rPr lang="de-DE" sz="1000" i="1" dirty="0" err="1" smtClean="0"/>
              <a:t>requires</a:t>
            </a:r>
            <a:r>
              <a:rPr lang="de-DE" sz="1000" i="1" dirty="0" smtClean="0"/>
              <a:t> an </a:t>
            </a:r>
            <a:r>
              <a:rPr lang="de-DE" sz="1000" i="1" dirty="0" err="1" smtClean="0"/>
              <a:t>OSBiz</a:t>
            </a:r>
            <a:r>
              <a:rPr lang="de-DE" sz="1000" i="1" dirty="0" smtClean="0"/>
              <a:t> Base SSL </a:t>
            </a:r>
            <a:r>
              <a:rPr lang="de-DE" sz="1000" i="1" dirty="0" err="1" smtClean="0"/>
              <a:t>License</a:t>
            </a:r>
            <a:r>
              <a:rPr lang="de-DE" sz="1000" i="1" dirty="0"/>
              <a:t> </a:t>
            </a:r>
            <a:r>
              <a:rPr lang="de-DE" sz="1000" i="1" dirty="0" smtClean="0"/>
              <a:t>(</a:t>
            </a:r>
            <a:r>
              <a:rPr lang="de-DE" sz="1000" i="1" dirty="0" err="1" smtClean="0"/>
              <a:t>local</a:t>
            </a:r>
            <a:r>
              <a:rPr lang="de-DE" sz="1000" i="1" dirty="0" smtClean="0"/>
              <a:t> </a:t>
            </a:r>
            <a:r>
              <a:rPr lang="de-DE" sz="1000" i="1" dirty="0" err="1" smtClean="0"/>
              <a:t>licensing</a:t>
            </a:r>
            <a:r>
              <a:rPr lang="de-DE" sz="1000" i="1" dirty="0" smtClean="0"/>
              <a:t>)</a:t>
            </a:r>
          </a:p>
          <a:p>
            <a:pPr marL="0" indent="0">
              <a:spcAft>
                <a:spcPts val="2400"/>
              </a:spcAft>
              <a:buNone/>
            </a:pPr>
            <a:r>
              <a:rPr lang="de-DE" sz="1800" dirty="0" smtClean="0"/>
              <a:t>OpenScape Business X/S Permanent &amp; SSL (</a:t>
            </a:r>
            <a:r>
              <a:rPr lang="de-DE" sz="1800" dirty="0" err="1" smtClean="0"/>
              <a:t>networked</a:t>
            </a:r>
            <a:r>
              <a:rPr lang="de-DE" sz="1800" dirty="0" smtClean="0"/>
              <a:t>)         </a:t>
            </a:r>
            <a:r>
              <a:rPr lang="de-DE" sz="900" i="1" dirty="0" err="1" smtClean="0"/>
              <a:t>Expand</a:t>
            </a:r>
            <a:r>
              <a:rPr lang="de-DE" sz="900" i="1" dirty="0" smtClean="0"/>
              <a:t> </a:t>
            </a:r>
            <a:r>
              <a:rPr lang="de-DE" sz="900" i="1" dirty="0" err="1" smtClean="0"/>
              <a:t>existing</a:t>
            </a:r>
            <a:r>
              <a:rPr lang="de-DE" sz="900" i="1" dirty="0" smtClean="0"/>
              <a:t> </a:t>
            </a:r>
            <a:r>
              <a:rPr lang="de-DE" sz="900" i="1" dirty="0" err="1" smtClean="0"/>
              <a:t>OSBiz</a:t>
            </a:r>
            <a:r>
              <a:rPr lang="de-DE" sz="900" i="1" dirty="0" smtClean="0"/>
              <a:t> </a:t>
            </a:r>
            <a:r>
              <a:rPr lang="de-DE" sz="900" i="1" dirty="0" err="1" smtClean="0"/>
              <a:t>system</a:t>
            </a:r>
            <a:r>
              <a:rPr lang="de-DE" sz="900" i="1" dirty="0" smtClean="0"/>
              <a:t> (permanent </a:t>
            </a:r>
            <a:r>
              <a:rPr lang="de-DE" sz="900" i="1" dirty="0" err="1" smtClean="0"/>
              <a:t>licensing</a:t>
            </a:r>
            <a:r>
              <a:rPr lang="de-DE" sz="900" i="1" dirty="0" smtClean="0"/>
              <a:t>) </a:t>
            </a:r>
            <a:r>
              <a:rPr lang="de-DE" sz="900" i="1" dirty="0" err="1" smtClean="0"/>
              <a:t>with</a:t>
            </a:r>
            <a:r>
              <a:rPr lang="de-DE" sz="900" i="1" dirty="0" smtClean="0"/>
              <a:t> </a:t>
            </a:r>
            <a:r>
              <a:rPr lang="de-DE" sz="900" i="1" u="sng" dirty="0" err="1" smtClean="0"/>
              <a:t>another</a:t>
            </a:r>
            <a:r>
              <a:rPr lang="de-DE" sz="900" i="1" dirty="0" smtClean="0"/>
              <a:t> </a:t>
            </a:r>
            <a:r>
              <a:rPr lang="de-DE" sz="900" i="1" dirty="0" err="1" smtClean="0"/>
              <a:t>OSBiz</a:t>
            </a:r>
            <a:r>
              <a:rPr lang="de-DE" sz="900" i="1" dirty="0" smtClean="0"/>
              <a:t> SSL </a:t>
            </a:r>
            <a:r>
              <a:rPr lang="de-DE" sz="900" i="1" dirty="0" err="1" smtClean="0"/>
              <a:t>licensed</a:t>
            </a:r>
            <a:r>
              <a:rPr lang="de-DE" sz="900" i="1" dirty="0" smtClean="0"/>
              <a:t> </a:t>
            </a:r>
            <a:r>
              <a:rPr lang="de-DE" sz="900" i="1" dirty="0" err="1" smtClean="0"/>
              <a:t>system</a:t>
            </a:r>
            <a:r>
              <a:rPr lang="de-DE" sz="900" i="1" dirty="0" smtClean="0"/>
              <a:t> </a:t>
            </a:r>
            <a:r>
              <a:rPr lang="de-DE" sz="900" i="1" dirty="0" err="1" smtClean="0"/>
              <a:t>as</a:t>
            </a:r>
            <a:r>
              <a:rPr lang="de-DE" sz="900" i="1" dirty="0" smtClean="0"/>
              <a:t> an </a:t>
            </a:r>
            <a:r>
              <a:rPr lang="de-DE" sz="900" i="1" u="sng" dirty="0" smtClean="0"/>
              <a:t>flexible </a:t>
            </a:r>
            <a:r>
              <a:rPr lang="de-DE" sz="900" i="1" u="sng" dirty="0" err="1" smtClean="0"/>
              <a:t>option</a:t>
            </a:r>
            <a:endParaRPr lang="de-DE" sz="900" i="1" u="sng" dirty="0" smtClean="0"/>
          </a:p>
          <a:p>
            <a:pPr marL="0" indent="0">
              <a:spcAft>
                <a:spcPts val="2400"/>
              </a:spcAft>
              <a:buNone/>
            </a:pPr>
            <a:r>
              <a:rPr lang="en-US" sz="1800" dirty="0"/>
              <a:t>OpenScape Business </a:t>
            </a:r>
            <a:r>
              <a:rPr lang="en-US" sz="1800" dirty="0" smtClean="0"/>
              <a:t>S in hosted/cloud deployments           </a:t>
            </a:r>
            <a:r>
              <a:rPr lang="en-US" sz="1000" i="1" dirty="0" smtClean="0"/>
              <a:t>Deployed out of a Datacenter(Multi </a:t>
            </a:r>
            <a:r>
              <a:rPr lang="en-US" sz="1000" i="1" dirty="0"/>
              <a:t>Instance</a:t>
            </a:r>
            <a:r>
              <a:rPr lang="en-US" sz="1000" i="1" dirty="0" smtClean="0"/>
              <a:t>), owned and hosted </a:t>
            </a:r>
            <a:r>
              <a:rPr lang="en-US" sz="1000" i="1" u="sng" dirty="0" smtClean="0"/>
              <a:t>by a Partner </a:t>
            </a:r>
            <a:r>
              <a:rPr lang="en-US" sz="1000" i="1" dirty="0" smtClean="0"/>
              <a:t>or Customer itself</a:t>
            </a:r>
            <a:endParaRPr lang="de-DE" sz="1000" i="1" u="sng"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33</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grpSp>
        <p:nvGrpSpPr>
          <p:cNvPr id="22" name="Gruppieren 21"/>
          <p:cNvGrpSpPr/>
          <p:nvPr/>
        </p:nvGrpSpPr>
        <p:grpSpPr>
          <a:xfrm>
            <a:off x="7171655" y="2072938"/>
            <a:ext cx="1693661" cy="476004"/>
            <a:chOff x="7086969" y="2172327"/>
            <a:chExt cx="1693661" cy="476004"/>
          </a:xfrm>
        </p:grpSpPr>
        <p:pic>
          <p:nvPicPr>
            <p:cNvPr id="15" name="Picture 72" descr="F:\OSD²\NewCo Icons 2013\2013.10.01 NewCo Icons Green\DNS-Symbol-2.png"/>
            <p:cNvPicPr>
              <a:picLocks noChangeAspect="1" noChangeArrowheads="1"/>
            </p:cNvPicPr>
            <p:nvPr/>
          </p:nvPicPr>
          <p:blipFill>
            <a:blip r:embed="rId2" cstate="print"/>
            <a:srcRect/>
            <a:stretch>
              <a:fillRect/>
            </a:stretch>
          </p:blipFill>
          <p:spPr bwMode="auto">
            <a:xfrm>
              <a:off x="7717719" y="2172327"/>
              <a:ext cx="303323" cy="295793"/>
            </a:xfrm>
            <a:prstGeom prst="rect">
              <a:avLst/>
            </a:prstGeom>
            <a:noFill/>
            <a:ln w="9525">
              <a:noFill/>
              <a:miter lim="800000"/>
              <a:headEnd/>
              <a:tailEnd/>
            </a:ln>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969" y="2237182"/>
              <a:ext cx="724267" cy="278844"/>
            </a:xfrm>
            <a:prstGeom prst="rect">
              <a:avLst/>
            </a:prstGeom>
          </p:spPr>
        </p:pic>
        <p:pic>
          <p:nvPicPr>
            <p:cNvPr id="14"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904474" y="2249931"/>
              <a:ext cx="620943" cy="1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7866230" y="2437310"/>
              <a:ext cx="914400" cy="211021"/>
            </a:xfrm>
            <a:prstGeom prst="rect">
              <a:avLst/>
            </a:prstGeom>
            <a:noFill/>
          </p:spPr>
          <p:txBody>
            <a:bodyPr wrap="none" rtlCol="0">
              <a:noAutofit/>
            </a:bodyPr>
            <a:lstStyle/>
            <a:p>
              <a:r>
                <a:rPr lang="de-DE" sz="600" i="1" dirty="0" err="1" smtClean="0">
                  <a:solidFill>
                    <a:schemeClr val="bg1"/>
                  </a:solidFill>
                </a:rPr>
                <a:t>networked</a:t>
              </a:r>
              <a:endParaRPr lang="de-DE" sz="600" i="1" dirty="0" smtClean="0">
                <a:solidFill>
                  <a:schemeClr val="bg1"/>
                </a:solidFill>
              </a:endParaRPr>
            </a:p>
          </p:txBody>
        </p:sp>
      </p:grpSp>
      <p:grpSp>
        <p:nvGrpSpPr>
          <p:cNvPr id="21" name="Gruppieren 20"/>
          <p:cNvGrpSpPr/>
          <p:nvPr/>
        </p:nvGrpSpPr>
        <p:grpSpPr>
          <a:xfrm>
            <a:off x="7342553" y="1126589"/>
            <a:ext cx="1638667" cy="578685"/>
            <a:chOff x="7342553" y="1188932"/>
            <a:chExt cx="1638667" cy="578685"/>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3" y="1452973"/>
              <a:ext cx="724267" cy="278844"/>
            </a:xfrm>
            <a:prstGeom prst="rect">
              <a:avLst/>
            </a:prstGeom>
          </p:spPr>
        </p:pic>
        <p:pic>
          <p:nvPicPr>
            <p:cNvPr id="7"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9381" y="1188932"/>
              <a:ext cx="538735" cy="403463"/>
            </a:xfrm>
            <a:prstGeom prst="rect">
              <a:avLst/>
            </a:prstGeom>
          </p:spPr>
        </p:pic>
        <p:sp>
          <p:nvSpPr>
            <p:cNvPr id="20" name="Textfeld 19"/>
            <p:cNvSpPr txBox="1"/>
            <p:nvPr/>
          </p:nvSpPr>
          <p:spPr>
            <a:xfrm>
              <a:off x="8066820" y="1556596"/>
              <a:ext cx="914400" cy="211021"/>
            </a:xfrm>
            <a:prstGeom prst="rect">
              <a:avLst/>
            </a:prstGeom>
            <a:noFill/>
          </p:spPr>
          <p:txBody>
            <a:bodyPr wrap="none" rtlCol="0">
              <a:noAutofit/>
            </a:bodyPr>
            <a:lstStyle/>
            <a:p>
              <a:r>
                <a:rPr lang="de-DE" sz="600" i="1" dirty="0" smtClean="0">
                  <a:solidFill>
                    <a:schemeClr val="bg1"/>
                  </a:solidFill>
                </a:rPr>
                <a:t>X </a:t>
              </a:r>
              <a:r>
                <a:rPr lang="de-DE" sz="600" i="1" dirty="0" err="1" smtClean="0">
                  <a:solidFill>
                    <a:schemeClr val="bg1"/>
                  </a:solidFill>
                </a:rPr>
                <a:t>or</a:t>
              </a:r>
              <a:r>
                <a:rPr lang="de-DE" sz="600" i="1" dirty="0" smtClean="0">
                  <a:solidFill>
                    <a:schemeClr val="bg1"/>
                  </a:solidFill>
                </a:rPr>
                <a:t> S Model</a:t>
              </a:r>
            </a:p>
          </p:txBody>
        </p:sp>
      </p:grpSp>
      <p:pic>
        <p:nvPicPr>
          <p:cNvPr id="24" name="Picture 72" descr="F:\OSD²\NewCo Icons 2013\2013.10.01 NewCo Icons Green\DNS-Symbol-2.png"/>
          <p:cNvPicPr>
            <a:picLocks noChangeAspect="1" noChangeArrowheads="1"/>
          </p:cNvPicPr>
          <p:nvPr/>
        </p:nvPicPr>
        <p:blipFill>
          <a:blip r:embed="rId2" cstate="print"/>
          <a:srcRect/>
          <a:stretch>
            <a:fillRect/>
          </a:stretch>
        </p:blipFill>
        <p:spPr bwMode="auto">
          <a:xfrm>
            <a:off x="7604232" y="2976472"/>
            <a:ext cx="303323" cy="295793"/>
          </a:xfrm>
          <a:prstGeom prst="rect">
            <a:avLst/>
          </a:prstGeom>
          <a:noFill/>
          <a:ln w="9525">
            <a:noFill/>
            <a:miter lim="800000"/>
            <a:headEnd/>
            <a:tailEnd/>
          </a:ln>
        </p:spPr>
      </p:pic>
      <p:pic>
        <p:nvPicPr>
          <p:cNvPr id="26"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28276" y="3027038"/>
            <a:ext cx="620943" cy="1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feld 27"/>
          <p:cNvSpPr txBox="1"/>
          <p:nvPr/>
        </p:nvSpPr>
        <p:spPr>
          <a:xfrm>
            <a:off x="7801607" y="3216425"/>
            <a:ext cx="914400" cy="367023"/>
          </a:xfrm>
          <a:prstGeom prst="rect">
            <a:avLst/>
          </a:prstGeom>
          <a:noFill/>
        </p:spPr>
        <p:txBody>
          <a:bodyPr wrap="none" rtlCol="0">
            <a:noAutofit/>
          </a:bodyPr>
          <a:lstStyle/>
          <a:p>
            <a:r>
              <a:rPr lang="de-DE" sz="600" i="1" dirty="0" smtClean="0">
                <a:solidFill>
                  <a:schemeClr val="bg1"/>
                </a:solidFill>
              </a:rPr>
              <a:t>X8 permanent Licensing</a:t>
            </a:r>
          </a:p>
          <a:p>
            <a:r>
              <a:rPr lang="de-DE" sz="600" i="1" dirty="0" smtClean="0">
                <a:solidFill>
                  <a:schemeClr val="bg1"/>
                </a:solidFill>
              </a:rPr>
              <a:t>X3 SSL Licensing</a:t>
            </a:r>
          </a:p>
        </p:txBody>
      </p:sp>
      <p:pic>
        <p:nvPicPr>
          <p:cNvPr id="29" name="Grafik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0279" y="2939359"/>
            <a:ext cx="450001" cy="48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8514" y="3751138"/>
            <a:ext cx="551589" cy="413089"/>
          </a:xfrm>
          <a:prstGeom prst="rect">
            <a:avLst/>
          </a:prstGeom>
        </p:spPr>
      </p:pic>
      <p:sp>
        <p:nvSpPr>
          <p:cNvPr id="32" name="Textfeld 31"/>
          <p:cNvSpPr txBox="1"/>
          <p:nvPr/>
        </p:nvSpPr>
        <p:spPr>
          <a:xfrm>
            <a:off x="6969936" y="3678959"/>
            <a:ext cx="1576363" cy="230832"/>
          </a:xfrm>
          <a:prstGeom prst="rect">
            <a:avLst/>
          </a:prstGeom>
          <a:noFill/>
        </p:spPr>
        <p:txBody>
          <a:bodyPr wrap="square" rtlCol="0">
            <a:spAutoFit/>
          </a:bodyPr>
          <a:lstStyle/>
          <a:p>
            <a:r>
              <a:rPr lang="en-US" sz="900" dirty="0" smtClean="0">
                <a:solidFill>
                  <a:schemeClr val="bg1"/>
                </a:solidFill>
                <a:latin typeface="Harmony Sans" panose="02000000000000000000" pitchFamily="2" charset="0"/>
              </a:rPr>
              <a:t>OpenScape Business S  </a:t>
            </a:r>
          </a:p>
        </p:txBody>
      </p:sp>
      <p:pic>
        <p:nvPicPr>
          <p:cNvPr id="33" name="Grafik 32"/>
          <p:cNvPicPr>
            <a:picLocks noChangeAspect="1"/>
          </p:cNvPicPr>
          <p:nvPr/>
        </p:nvPicPr>
        <p:blipFill>
          <a:blip r:embed="rId8"/>
          <a:stretch>
            <a:fillRect/>
          </a:stretch>
        </p:blipFill>
        <p:spPr>
          <a:xfrm>
            <a:off x="7289501" y="3909791"/>
            <a:ext cx="668152" cy="207004"/>
          </a:xfrm>
          <a:prstGeom prst="rect">
            <a:avLst/>
          </a:prstGeom>
        </p:spPr>
      </p:pic>
    </p:spTree>
    <p:extLst>
      <p:ext uri="{BB962C8B-B14F-4D97-AF65-F5344CB8AC3E}">
        <p14:creationId xmlns:p14="http://schemas.microsoft.com/office/powerpoint/2010/main" val="18588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73888"/>
            <a:ext cx="6948765" cy="775097"/>
          </a:xfrm>
        </p:spPr>
        <p:txBody>
          <a:bodyPr/>
          <a:lstStyle/>
          <a:p>
            <a:r>
              <a:rPr lang="en-US" sz="2800" dirty="0"/>
              <a:t>OpenScape Business S in hosted/cloud deployments </a:t>
            </a:r>
            <a:endParaRPr lang="de-DE" sz="2800" dirty="0"/>
          </a:p>
        </p:txBody>
      </p:sp>
      <p:sp>
        <p:nvSpPr>
          <p:cNvPr id="3" name="Inhaltsplatzhalter 2"/>
          <p:cNvSpPr>
            <a:spLocks noGrp="1"/>
          </p:cNvSpPr>
          <p:nvPr>
            <p:ph idx="1"/>
          </p:nvPr>
        </p:nvSpPr>
        <p:spPr>
          <a:xfrm>
            <a:off x="757790" y="1326199"/>
            <a:ext cx="3662951" cy="2539220"/>
          </a:xfrm>
        </p:spPr>
        <p:txBody>
          <a:bodyPr/>
          <a:lstStyle/>
          <a:p>
            <a:pPr>
              <a:spcBef>
                <a:spcPts val="1200"/>
              </a:spcBef>
            </a:pPr>
            <a:r>
              <a:rPr lang="de-DE" sz="1600" dirty="0" err="1" smtClean="0"/>
              <a:t>Full</a:t>
            </a:r>
            <a:r>
              <a:rPr lang="de-DE" sz="1600" dirty="0" smtClean="0"/>
              <a:t> </a:t>
            </a:r>
            <a:r>
              <a:rPr lang="de-DE" sz="1600" dirty="0" err="1" smtClean="0"/>
              <a:t>featured</a:t>
            </a:r>
            <a:r>
              <a:rPr lang="de-DE" sz="1600" dirty="0" smtClean="0"/>
              <a:t> OpenScape Business S  </a:t>
            </a:r>
            <a:r>
              <a:rPr lang="de-DE" sz="1600" dirty="0" err="1" smtClean="0"/>
              <a:t>operated</a:t>
            </a:r>
            <a:r>
              <a:rPr lang="de-DE" sz="1600" dirty="0" smtClean="0"/>
              <a:t> out </a:t>
            </a:r>
            <a:r>
              <a:rPr lang="de-DE" sz="1600" dirty="0" err="1" smtClean="0"/>
              <a:t>of</a:t>
            </a:r>
            <a:r>
              <a:rPr lang="de-DE" sz="1600" dirty="0" smtClean="0"/>
              <a:t> a Datacenter</a:t>
            </a:r>
            <a:endParaRPr lang="de-DE" sz="1400" dirty="0" smtClean="0"/>
          </a:p>
          <a:p>
            <a:pPr marL="269875" indent="-269875">
              <a:spcBef>
                <a:spcPts val="1200"/>
              </a:spcBef>
            </a:pPr>
            <a:r>
              <a:rPr lang="de-DE" sz="1600" dirty="0" smtClean="0"/>
              <a:t>Multi Instance Solution </a:t>
            </a:r>
            <a:r>
              <a:rPr lang="de-DE" sz="1600" dirty="0" err="1" smtClean="0"/>
              <a:t>hosted</a:t>
            </a:r>
            <a:r>
              <a:rPr lang="de-DE" sz="1600" dirty="0" smtClean="0"/>
              <a:t> </a:t>
            </a:r>
            <a:r>
              <a:rPr lang="de-DE" sz="1600" dirty="0" err="1" smtClean="0"/>
              <a:t>by</a:t>
            </a:r>
            <a:r>
              <a:rPr lang="de-DE" sz="1600" dirty="0" smtClean="0"/>
              <a:t> a Partner </a:t>
            </a:r>
            <a:r>
              <a:rPr lang="de-DE" sz="1600" dirty="0" err="1" smtClean="0"/>
              <a:t>or</a:t>
            </a:r>
            <a:r>
              <a:rPr lang="de-DE" sz="1600" dirty="0" smtClean="0"/>
              <a:t> Customer</a:t>
            </a:r>
          </a:p>
          <a:p>
            <a:pPr marL="269875" indent="-269875">
              <a:spcBef>
                <a:spcPts val="1200"/>
              </a:spcBef>
            </a:pPr>
            <a:r>
              <a:rPr lang="de-DE" sz="1600" dirty="0" err="1" smtClean="0"/>
              <a:t>Own</a:t>
            </a:r>
            <a:r>
              <a:rPr lang="de-DE" sz="1600" dirty="0" smtClean="0"/>
              <a:t> </a:t>
            </a:r>
            <a:r>
              <a:rPr lang="de-DE" sz="1600" dirty="0" err="1" smtClean="0"/>
              <a:t>virtualized</a:t>
            </a:r>
            <a:r>
              <a:rPr lang="de-DE" sz="1600" dirty="0" smtClean="0"/>
              <a:t> </a:t>
            </a:r>
            <a:r>
              <a:rPr lang="de-DE" sz="1600" dirty="0" err="1" smtClean="0"/>
              <a:t>OSBiz</a:t>
            </a:r>
            <a:r>
              <a:rPr lang="de-DE" sz="1600" dirty="0" smtClean="0"/>
              <a:t> S Instance per Customer (private Cloud)</a:t>
            </a:r>
          </a:p>
          <a:p>
            <a:pPr>
              <a:spcBef>
                <a:spcPts val="1200"/>
              </a:spcBef>
            </a:pPr>
            <a:r>
              <a:rPr lang="en-US" sz="1600" dirty="0" smtClean="0"/>
              <a:t>Easy </a:t>
            </a:r>
            <a:r>
              <a:rPr lang="en-US" sz="1600" dirty="0"/>
              <a:t>Deployment </a:t>
            </a:r>
            <a:r>
              <a:rPr lang="en-US" sz="1600" dirty="0" smtClean="0"/>
              <a:t>(~15min) via </a:t>
            </a:r>
            <a:r>
              <a:rPr lang="en-US" sz="1600" dirty="0"/>
              <a:t>OVA (Open Virtualization Appliance</a:t>
            </a:r>
            <a:r>
              <a:rPr lang="en-US" sz="1600" dirty="0" smtClean="0"/>
              <a:t>)</a:t>
            </a:r>
            <a:endParaRPr lang="de-DE" sz="1600" dirty="0"/>
          </a:p>
        </p:txBody>
      </p:sp>
      <p:sp>
        <p:nvSpPr>
          <p:cNvPr id="5" name="Fußzeilenplatzhalter 4"/>
          <p:cNvSpPr>
            <a:spLocks noGrp="1"/>
          </p:cNvSpPr>
          <p:nvPr>
            <p:ph type="ftr" sz="quarter" idx="3"/>
          </p:nvPr>
        </p:nvSpPr>
        <p:spPr/>
        <p:txBody>
          <a:bodyPr/>
          <a:lstStyle/>
          <a:p>
            <a:r>
              <a:rPr lang="en-US" dirty="0" smtClean="0"/>
              <a:t>Copyright © Unify Software &amp; Solutions GmbH &amp; Co. KG 2016. All rights reserved.</a:t>
            </a:r>
            <a:endParaRPr lang="en-US" dirty="0"/>
          </a:p>
        </p:txBody>
      </p:sp>
      <p:sp>
        <p:nvSpPr>
          <p:cNvPr id="51" name="Rechteck 50"/>
          <p:cNvSpPr/>
          <p:nvPr/>
        </p:nvSpPr>
        <p:spPr>
          <a:xfrm>
            <a:off x="4869878" y="1433947"/>
            <a:ext cx="3574242" cy="2382982"/>
          </a:xfrm>
          <a:prstGeom prst="rect">
            <a:avLst/>
          </a:prstGeom>
          <a:solidFill>
            <a:schemeClr val="accent3">
              <a:lumMod val="20000"/>
              <a:lumOff val="8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Textfeld 87"/>
          <p:cNvSpPr txBox="1"/>
          <p:nvPr/>
        </p:nvSpPr>
        <p:spPr>
          <a:xfrm>
            <a:off x="5049986" y="1892623"/>
            <a:ext cx="3285203" cy="1819391"/>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nchor="b" anchorCtr="0">
            <a:noAutofit/>
          </a:bodyPr>
          <a:lstStyle/>
          <a:p>
            <a:endParaRPr lang="de-DE" sz="2000" b="1" dirty="0" smtClean="0"/>
          </a:p>
        </p:txBody>
      </p:sp>
      <p:sp>
        <p:nvSpPr>
          <p:cNvPr id="89" name="Textfeld 88"/>
          <p:cNvSpPr txBox="1"/>
          <p:nvPr/>
        </p:nvSpPr>
        <p:spPr>
          <a:xfrm>
            <a:off x="6656999" y="3404237"/>
            <a:ext cx="1548199" cy="307777"/>
          </a:xfrm>
          <a:prstGeom prst="rect">
            <a:avLst/>
          </a:prstGeom>
          <a:noFill/>
          <a:ln>
            <a:noFill/>
          </a:ln>
        </p:spPr>
        <p:txBody>
          <a:bodyPr wrap="square" rtlCol="0">
            <a:spAutoFit/>
          </a:bodyPr>
          <a:lstStyle/>
          <a:p>
            <a:pPr algn="r"/>
            <a:r>
              <a:rPr lang="de-DE" sz="1400" b="1" dirty="0" smtClean="0"/>
              <a:t>Data Center</a:t>
            </a:r>
            <a:endParaRPr lang="de-DE" sz="1400" b="1" dirty="0"/>
          </a:p>
        </p:txBody>
      </p:sp>
      <p:sp>
        <p:nvSpPr>
          <p:cNvPr id="56" name="Textfeld 55"/>
          <p:cNvSpPr txBox="1"/>
          <p:nvPr/>
        </p:nvSpPr>
        <p:spPr>
          <a:xfrm>
            <a:off x="5160822" y="1976591"/>
            <a:ext cx="3067671" cy="1413677"/>
          </a:xfrm>
          <a:prstGeom prst="rect">
            <a:avLst/>
          </a:prstGeom>
          <a:solidFill>
            <a:schemeClr val="bg1"/>
          </a:solidFill>
          <a:ln w="19050">
            <a:solidFill>
              <a:srgbClr val="92D050"/>
            </a:solidFill>
          </a:ln>
          <a:effectLst/>
        </p:spPr>
        <p:txBody>
          <a:bodyPr wrap="square" rtlCol="0" anchor="t">
            <a:noAutofit/>
          </a:bodyPr>
          <a:lstStyle/>
          <a:p>
            <a:pPr algn="ctr"/>
            <a:r>
              <a:rPr lang="de-DE" sz="1400" b="1" dirty="0" smtClean="0"/>
              <a:t>Multi Instance</a:t>
            </a:r>
            <a:endParaRPr lang="de-DE" sz="1050" b="1" dirty="0"/>
          </a:p>
        </p:txBody>
      </p:sp>
      <p:pic>
        <p:nvPicPr>
          <p:cNvPr id="54" name="Picture 1484" descr="secure cloud.png"/>
          <p:cNvPicPr>
            <a:picLocks noChangeAspect="1"/>
          </p:cNvPicPr>
          <p:nvPr/>
        </p:nvPicPr>
        <p:blipFill>
          <a:blip r:embed="rId2" cstate="print"/>
          <a:srcRect/>
          <a:stretch>
            <a:fillRect/>
          </a:stretch>
        </p:blipFill>
        <p:spPr bwMode="auto">
          <a:xfrm>
            <a:off x="7696916" y="1519717"/>
            <a:ext cx="399088" cy="326810"/>
          </a:xfrm>
          <a:prstGeom prst="rect">
            <a:avLst/>
          </a:prstGeom>
          <a:noFill/>
          <a:ln w="9525">
            <a:noFill/>
            <a:miter lim="800000"/>
            <a:headEnd/>
            <a:tailEnd/>
          </a:ln>
        </p:spPr>
      </p:pic>
      <p:sp>
        <p:nvSpPr>
          <p:cNvPr id="55" name="Textfeld 54"/>
          <p:cNvSpPr txBox="1"/>
          <p:nvPr/>
        </p:nvSpPr>
        <p:spPr>
          <a:xfrm>
            <a:off x="6435032" y="1506370"/>
            <a:ext cx="1261884" cy="369332"/>
          </a:xfrm>
          <a:prstGeom prst="rect">
            <a:avLst/>
          </a:prstGeom>
          <a:noFill/>
          <a:ln>
            <a:noFill/>
          </a:ln>
        </p:spPr>
        <p:txBody>
          <a:bodyPr wrap="none" rtlCol="0">
            <a:spAutoFit/>
          </a:bodyPr>
          <a:lstStyle/>
          <a:p>
            <a:pPr algn="r"/>
            <a:r>
              <a:rPr lang="de-DE" sz="900" dirty="0" err="1" smtClean="0">
                <a:solidFill>
                  <a:schemeClr val="bg1"/>
                </a:solidFill>
              </a:rPr>
              <a:t>Trusted</a:t>
            </a:r>
            <a:r>
              <a:rPr lang="de-DE" sz="900" dirty="0" smtClean="0">
                <a:solidFill>
                  <a:schemeClr val="bg1"/>
                </a:solidFill>
              </a:rPr>
              <a:t> private </a:t>
            </a:r>
            <a:r>
              <a:rPr lang="de-DE" sz="900" dirty="0" err="1" smtClean="0">
                <a:solidFill>
                  <a:schemeClr val="bg1"/>
                </a:solidFill>
              </a:rPr>
              <a:t>cloud</a:t>
            </a:r>
            <a:endParaRPr lang="de-DE" sz="900" dirty="0" smtClean="0">
              <a:solidFill>
                <a:schemeClr val="bg1"/>
              </a:solidFill>
            </a:endParaRPr>
          </a:p>
          <a:p>
            <a:pPr algn="r"/>
            <a:r>
              <a:rPr lang="de-DE" sz="900" dirty="0" smtClean="0">
                <a:solidFill>
                  <a:schemeClr val="bg1"/>
                </a:solidFill>
              </a:rPr>
              <a:t>Operation Center</a:t>
            </a:r>
            <a:endParaRPr lang="de-DE" sz="900" dirty="0">
              <a:solidFill>
                <a:schemeClr val="bg1"/>
              </a:solidFill>
            </a:endParaRPr>
          </a:p>
        </p:txBody>
      </p:sp>
      <p:sp>
        <p:nvSpPr>
          <p:cNvPr id="106" name="Textfeld 105"/>
          <p:cNvSpPr txBox="1"/>
          <p:nvPr/>
        </p:nvSpPr>
        <p:spPr>
          <a:xfrm>
            <a:off x="4928981" y="3145556"/>
            <a:ext cx="3527211" cy="244712"/>
          </a:xfrm>
          <a:prstGeom prst="rect">
            <a:avLst/>
          </a:prstGeom>
          <a:noFill/>
        </p:spPr>
        <p:txBody>
          <a:bodyPr wrap="none" rtlCol="0">
            <a:noAutofit/>
          </a:bodyPr>
          <a:lstStyle/>
          <a:p>
            <a:pPr algn="ctr"/>
            <a:r>
              <a:rPr lang="de-DE" sz="600" i="1" dirty="0" err="1" smtClean="0"/>
              <a:t>One</a:t>
            </a:r>
            <a:r>
              <a:rPr lang="de-DE" sz="600" i="1" dirty="0" smtClean="0"/>
              <a:t> </a:t>
            </a:r>
            <a:r>
              <a:rPr lang="de-DE" sz="600" i="1" dirty="0" err="1" smtClean="0"/>
              <a:t>OSBiz</a:t>
            </a:r>
            <a:r>
              <a:rPr lang="de-DE" sz="600" i="1" dirty="0" smtClean="0"/>
              <a:t> S </a:t>
            </a:r>
            <a:r>
              <a:rPr lang="de-DE" sz="600" i="1" dirty="0" err="1" smtClean="0"/>
              <a:t>instance</a:t>
            </a:r>
            <a:r>
              <a:rPr lang="de-DE" sz="600" i="1" dirty="0" smtClean="0"/>
              <a:t> per </a:t>
            </a:r>
            <a:r>
              <a:rPr lang="de-DE" sz="600" i="1" dirty="0" err="1" smtClean="0"/>
              <a:t>customer</a:t>
            </a:r>
            <a:r>
              <a:rPr lang="de-DE" sz="600" i="1" dirty="0" smtClean="0"/>
              <a:t> </a:t>
            </a:r>
            <a:r>
              <a:rPr lang="de-DE" sz="600" i="1" dirty="0" err="1" smtClean="0"/>
              <a:t>hosted</a:t>
            </a:r>
            <a:r>
              <a:rPr lang="de-DE" sz="600" i="1" dirty="0" smtClean="0"/>
              <a:t> </a:t>
            </a:r>
            <a:r>
              <a:rPr lang="de-DE" sz="600" i="1" dirty="0" err="1" smtClean="0"/>
              <a:t>from</a:t>
            </a:r>
            <a:r>
              <a:rPr lang="de-DE" sz="600" i="1" dirty="0" smtClean="0"/>
              <a:t> a Datacenter Service Provider</a:t>
            </a:r>
          </a:p>
        </p:txBody>
      </p:sp>
      <p:grpSp>
        <p:nvGrpSpPr>
          <p:cNvPr id="42" name="Gruppieren 41"/>
          <p:cNvGrpSpPr/>
          <p:nvPr/>
        </p:nvGrpSpPr>
        <p:grpSpPr>
          <a:xfrm>
            <a:off x="5427266" y="2401849"/>
            <a:ext cx="1204539" cy="646155"/>
            <a:chOff x="3563888" y="2192141"/>
            <a:chExt cx="1598577" cy="745569"/>
          </a:xfrm>
        </p:grpSpPr>
        <p:grpSp>
          <p:nvGrpSpPr>
            <p:cNvPr id="43" name="Gruppieren 342"/>
            <p:cNvGrpSpPr/>
            <p:nvPr/>
          </p:nvGrpSpPr>
          <p:grpSpPr>
            <a:xfrm>
              <a:off x="3563888" y="2192141"/>
              <a:ext cx="820891" cy="532006"/>
              <a:chOff x="3563888" y="2192141"/>
              <a:chExt cx="820891" cy="532006"/>
            </a:xfrm>
          </p:grpSpPr>
          <p:grpSp>
            <p:nvGrpSpPr>
              <p:cNvPr id="52" name="Gruppieren 322"/>
              <p:cNvGrpSpPr>
                <a:grpSpLocks noChangeAspect="1"/>
              </p:cNvGrpSpPr>
              <p:nvPr/>
            </p:nvGrpSpPr>
            <p:grpSpPr>
              <a:xfrm>
                <a:off x="3563888" y="2192141"/>
                <a:ext cx="432048" cy="432048"/>
                <a:chOff x="1619672" y="2571750"/>
                <a:chExt cx="720080" cy="720080"/>
              </a:xfrm>
            </p:grpSpPr>
            <p:sp>
              <p:nvSpPr>
                <p:cNvPr id="74" name="Rechteck 73"/>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nvGrpSpPr>
              <p:cNvPr id="53" name="Gruppieren 323"/>
              <p:cNvGrpSpPr>
                <a:grpSpLocks noChangeAspect="1"/>
              </p:cNvGrpSpPr>
              <p:nvPr/>
            </p:nvGrpSpPr>
            <p:grpSpPr>
              <a:xfrm>
                <a:off x="3952731" y="2292099"/>
                <a:ext cx="432048" cy="432048"/>
                <a:chOff x="1619672" y="2571750"/>
                <a:chExt cx="720080" cy="720080"/>
              </a:xfrm>
            </p:grpSpPr>
            <p:sp>
              <p:nvSpPr>
                <p:cNvPr id="57" name="Rechteck 56"/>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8"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grpSp>
          <p:nvGrpSpPr>
            <p:cNvPr id="44" name="Gruppieren 343"/>
            <p:cNvGrpSpPr/>
            <p:nvPr/>
          </p:nvGrpSpPr>
          <p:grpSpPr>
            <a:xfrm>
              <a:off x="4341574" y="2405704"/>
              <a:ext cx="820891" cy="532006"/>
              <a:chOff x="3563888" y="2192141"/>
              <a:chExt cx="820891" cy="532006"/>
            </a:xfrm>
          </p:grpSpPr>
          <p:grpSp>
            <p:nvGrpSpPr>
              <p:cNvPr id="45" name="Gruppieren 322"/>
              <p:cNvGrpSpPr>
                <a:grpSpLocks noChangeAspect="1"/>
              </p:cNvGrpSpPr>
              <p:nvPr/>
            </p:nvGrpSpPr>
            <p:grpSpPr>
              <a:xfrm>
                <a:off x="3563888" y="2192141"/>
                <a:ext cx="432048" cy="432048"/>
                <a:chOff x="1619672" y="2571750"/>
                <a:chExt cx="720080" cy="720080"/>
              </a:xfrm>
            </p:grpSpPr>
            <p:sp>
              <p:nvSpPr>
                <p:cNvPr id="49" name="Rechteck 48"/>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nvGrpSpPr>
              <p:cNvPr id="46" name="Gruppieren 323"/>
              <p:cNvGrpSpPr>
                <a:grpSpLocks noChangeAspect="1"/>
              </p:cNvGrpSpPr>
              <p:nvPr/>
            </p:nvGrpSpPr>
            <p:grpSpPr>
              <a:xfrm>
                <a:off x="3952731" y="2292099"/>
                <a:ext cx="432048" cy="432048"/>
                <a:chOff x="1619672" y="2571750"/>
                <a:chExt cx="720080" cy="720080"/>
              </a:xfrm>
            </p:grpSpPr>
            <p:sp>
              <p:nvSpPr>
                <p:cNvPr id="47" name="Rechteck 46"/>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grpSp>
      <p:grpSp>
        <p:nvGrpSpPr>
          <p:cNvPr id="76" name="Gruppieren 75"/>
          <p:cNvGrpSpPr/>
          <p:nvPr/>
        </p:nvGrpSpPr>
        <p:grpSpPr>
          <a:xfrm>
            <a:off x="6765861" y="2417287"/>
            <a:ext cx="1204539" cy="646155"/>
            <a:chOff x="3563888" y="2192141"/>
            <a:chExt cx="1598577" cy="745569"/>
          </a:xfrm>
        </p:grpSpPr>
        <p:grpSp>
          <p:nvGrpSpPr>
            <p:cNvPr id="77" name="Gruppieren 342"/>
            <p:cNvGrpSpPr/>
            <p:nvPr/>
          </p:nvGrpSpPr>
          <p:grpSpPr>
            <a:xfrm>
              <a:off x="3563888" y="2192141"/>
              <a:ext cx="820891" cy="532006"/>
              <a:chOff x="3563888" y="2192141"/>
              <a:chExt cx="820891" cy="532006"/>
            </a:xfrm>
          </p:grpSpPr>
          <p:grpSp>
            <p:nvGrpSpPr>
              <p:cNvPr id="85" name="Gruppieren 322"/>
              <p:cNvGrpSpPr>
                <a:grpSpLocks noChangeAspect="1"/>
              </p:cNvGrpSpPr>
              <p:nvPr/>
            </p:nvGrpSpPr>
            <p:grpSpPr>
              <a:xfrm>
                <a:off x="3563888" y="2192141"/>
                <a:ext cx="432048" cy="432048"/>
                <a:chOff x="1619672" y="2571750"/>
                <a:chExt cx="720080" cy="720080"/>
              </a:xfrm>
            </p:grpSpPr>
            <p:sp>
              <p:nvSpPr>
                <p:cNvPr id="91" name="Rechteck 90"/>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nvGrpSpPr>
              <p:cNvPr id="86" name="Gruppieren 323"/>
              <p:cNvGrpSpPr>
                <a:grpSpLocks noChangeAspect="1"/>
              </p:cNvGrpSpPr>
              <p:nvPr/>
            </p:nvGrpSpPr>
            <p:grpSpPr>
              <a:xfrm>
                <a:off x="3952731" y="2292099"/>
                <a:ext cx="432048" cy="432048"/>
                <a:chOff x="1619672" y="2571750"/>
                <a:chExt cx="720080" cy="720080"/>
              </a:xfrm>
            </p:grpSpPr>
            <p:sp>
              <p:nvSpPr>
                <p:cNvPr id="87" name="Rechteck 86"/>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grpSp>
          <p:nvGrpSpPr>
            <p:cNvPr id="78" name="Gruppieren 343"/>
            <p:cNvGrpSpPr/>
            <p:nvPr/>
          </p:nvGrpSpPr>
          <p:grpSpPr>
            <a:xfrm>
              <a:off x="4341574" y="2405704"/>
              <a:ext cx="820891" cy="532006"/>
              <a:chOff x="3563888" y="2192141"/>
              <a:chExt cx="820891" cy="532006"/>
            </a:xfrm>
          </p:grpSpPr>
          <p:grpSp>
            <p:nvGrpSpPr>
              <p:cNvPr id="79" name="Gruppieren 322"/>
              <p:cNvGrpSpPr>
                <a:grpSpLocks noChangeAspect="1"/>
              </p:cNvGrpSpPr>
              <p:nvPr/>
            </p:nvGrpSpPr>
            <p:grpSpPr>
              <a:xfrm>
                <a:off x="3563888" y="2192141"/>
                <a:ext cx="432048" cy="432048"/>
                <a:chOff x="1619672" y="2571750"/>
                <a:chExt cx="720080" cy="720080"/>
              </a:xfrm>
            </p:grpSpPr>
            <p:sp>
              <p:nvSpPr>
                <p:cNvPr id="83" name="Rechteck 82"/>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4"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nvGrpSpPr>
              <p:cNvPr id="80" name="Gruppieren 323"/>
              <p:cNvGrpSpPr>
                <a:grpSpLocks noChangeAspect="1"/>
              </p:cNvGrpSpPr>
              <p:nvPr/>
            </p:nvGrpSpPr>
            <p:grpSpPr>
              <a:xfrm>
                <a:off x="3952731" y="2292099"/>
                <a:ext cx="432048" cy="432048"/>
                <a:chOff x="1619672" y="2571750"/>
                <a:chExt cx="720080" cy="720080"/>
              </a:xfrm>
            </p:grpSpPr>
            <p:sp>
              <p:nvSpPr>
                <p:cNvPr id="81" name="Rechteck 80"/>
                <p:cNvSpPr/>
                <p:nvPr/>
              </p:nvSpPr>
              <p:spPr>
                <a:xfrm>
                  <a:off x="1619672" y="2571750"/>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 name="Picture 136"/>
                <p:cNvPicPr>
                  <a:picLocks noChangeAspect="1"/>
                </p:cNvPicPr>
                <p:nvPr/>
              </p:nvPicPr>
              <p:blipFill>
                <a:blip r:embed="rId3" cstate="print"/>
                <a:srcRect/>
                <a:stretch>
                  <a:fillRect/>
                </a:stretch>
              </p:blipFill>
              <p:spPr bwMode="auto">
                <a:xfrm>
                  <a:off x="1691680" y="2659149"/>
                  <a:ext cx="576064" cy="545282"/>
                </a:xfrm>
                <a:prstGeom prst="rect">
                  <a:avLst/>
                </a:prstGeom>
                <a:noFill/>
                <a:ln w="9525">
                  <a:noFill/>
                  <a:miter lim="800000"/>
                  <a:headEnd/>
                  <a:tailEnd/>
                </a:ln>
              </p:spPr>
            </p:pic>
          </p:grpSp>
        </p:grpSp>
      </p:grpSp>
      <p:sp>
        <p:nvSpPr>
          <p:cNvPr id="6" name="Textfeld 5"/>
          <p:cNvSpPr txBox="1"/>
          <p:nvPr/>
        </p:nvSpPr>
        <p:spPr>
          <a:xfrm>
            <a:off x="367145" y="4001111"/>
            <a:ext cx="8312727" cy="584775"/>
          </a:xfrm>
          <a:prstGeom prst="rect">
            <a:avLst/>
          </a:prstGeom>
          <a:noFill/>
        </p:spPr>
        <p:txBody>
          <a:bodyPr wrap="square" rtlCol="0">
            <a:spAutoFit/>
          </a:bodyPr>
          <a:lstStyle/>
          <a:p>
            <a:pPr algn="ctr"/>
            <a:r>
              <a:rPr lang="de-DE" sz="1600" dirty="0" smtClean="0">
                <a:solidFill>
                  <a:srgbClr val="88C540"/>
                </a:solidFill>
              </a:rPr>
              <a:t>OpenScape Business S </a:t>
            </a:r>
            <a:r>
              <a:rPr lang="de-DE" sz="1600" dirty="0" err="1" smtClean="0">
                <a:solidFill>
                  <a:srgbClr val="88C540"/>
                </a:solidFill>
              </a:rPr>
              <a:t>with</a:t>
            </a:r>
            <a:r>
              <a:rPr lang="de-DE" sz="1600" dirty="0" smtClean="0">
                <a:solidFill>
                  <a:srgbClr val="88C540"/>
                </a:solidFill>
              </a:rPr>
              <a:t> Pay As </a:t>
            </a:r>
            <a:r>
              <a:rPr lang="de-DE" sz="1600" dirty="0" err="1" smtClean="0">
                <a:solidFill>
                  <a:srgbClr val="88C540"/>
                </a:solidFill>
              </a:rPr>
              <a:t>You</a:t>
            </a:r>
            <a:r>
              <a:rPr lang="de-DE" sz="1600" dirty="0" smtClean="0">
                <a:solidFill>
                  <a:srgbClr val="88C540"/>
                </a:solidFill>
              </a:rPr>
              <a:t> Go – a </a:t>
            </a:r>
            <a:r>
              <a:rPr lang="de-DE" sz="1600" dirty="0" err="1" smtClean="0">
                <a:solidFill>
                  <a:srgbClr val="88C540"/>
                </a:solidFill>
              </a:rPr>
              <a:t>perfect</a:t>
            </a:r>
            <a:r>
              <a:rPr lang="de-DE" sz="1600" dirty="0" smtClean="0">
                <a:solidFill>
                  <a:srgbClr val="88C540"/>
                </a:solidFill>
              </a:rPr>
              <a:t> </a:t>
            </a:r>
            <a:r>
              <a:rPr lang="de-DE" sz="1600" dirty="0" err="1" smtClean="0">
                <a:solidFill>
                  <a:srgbClr val="88C540"/>
                </a:solidFill>
              </a:rPr>
              <a:t>business</a:t>
            </a:r>
            <a:r>
              <a:rPr lang="de-DE" sz="1600" dirty="0" smtClean="0">
                <a:solidFill>
                  <a:srgbClr val="88C540"/>
                </a:solidFill>
              </a:rPr>
              <a:t> </a:t>
            </a:r>
            <a:r>
              <a:rPr lang="de-DE" sz="1600" dirty="0" err="1" smtClean="0">
                <a:solidFill>
                  <a:srgbClr val="88C540"/>
                </a:solidFill>
              </a:rPr>
              <a:t>model</a:t>
            </a:r>
            <a:r>
              <a:rPr lang="de-DE" sz="1600" dirty="0" smtClean="0">
                <a:solidFill>
                  <a:srgbClr val="88C540"/>
                </a:solidFill>
              </a:rPr>
              <a:t> </a:t>
            </a:r>
            <a:r>
              <a:rPr lang="de-DE" sz="1600" dirty="0" err="1" smtClean="0">
                <a:solidFill>
                  <a:srgbClr val="88C540"/>
                </a:solidFill>
              </a:rPr>
              <a:t>for</a:t>
            </a:r>
            <a:r>
              <a:rPr lang="de-DE" sz="1600" dirty="0" smtClean="0">
                <a:solidFill>
                  <a:srgbClr val="88C540"/>
                </a:solidFill>
              </a:rPr>
              <a:t> Partners to </a:t>
            </a:r>
            <a:r>
              <a:rPr lang="de-DE" sz="1600" dirty="0" err="1" smtClean="0">
                <a:solidFill>
                  <a:srgbClr val="88C540"/>
                </a:solidFill>
              </a:rPr>
              <a:t>offer</a:t>
            </a:r>
            <a:r>
              <a:rPr lang="de-DE" sz="1600" dirty="0" smtClean="0">
                <a:solidFill>
                  <a:srgbClr val="88C540"/>
                </a:solidFill>
              </a:rPr>
              <a:t> a flexible </a:t>
            </a:r>
            <a:r>
              <a:rPr lang="de-DE" sz="1600" dirty="0" err="1" smtClean="0">
                <a:solidFill>
                  <a:srgbClr val="88C540"/>
                </a:solidFill>
              </a:rPr>
              <a:t>payment</a:t>
            </a:r>
            <a:r>
              <a:rPr lang="de-DE" sz="1600" dirty="0" smtClean="0">
                <a:solidFill>
                  <a:srgbClr val="88C540"/>
                </a:solidFill>
              </a:rPr>
              <a:t> </a:t>
            </a:r>
            <a:r>
              <a:rPr lang="de-DE" sz="1600" dirty="0" err="1" smtClean="0">
                <a:solidFill>
                  <a:srgbClr val="88C540"/>
                </a:solidFill>
              </a:rPr>
              <a:t>model</a:t>
            </a:r>
            <a:r>
              <a:rPr lang="de-DE" sz="1600" dirty="0" smtClean="0">
                <a:solidFill>
                  <a:srgbClr val="88C540"/>
                </a:solidFill>
              </a:rPr>
              <a:t> on top </a:t>
            </a:r>
            <a:r>
              <a:rPr lang="de-DE" sz="1600" dirty="0" err="1" smtClean="0">
                <a:solidFill>
                  <a:srgbClr val="88C540"/>
                </a:solidFill>
              </a:rPr>
              <a:t>of</a:t>
            </a:r>
            <a:r>
              <a:rPr lang="de-DE" sz="1600" dirty="0" smtClean="0">
                <a:solidFill>
                  <a:srgbClr val="88C540"/>
                </a:solidFill>
              </a:rPr>
              <a:t> a </a:t>
            </a:r>
            <a:r>
              <a:rPr lang="de-DE" sz="1600" u="sng" dirty="0" err="1" smtClean="0">
                <a:solidFill>
                  <a:srgbClr val="88C540"/>
                </a:solidFill>
              </a:rPr>
              <a:t>secure</a:t>
            </a:r>
            <a:r>
              <a:rPr lang="de-DE" sz="1600" u="sng" dirty="0" smtClean="0">
                <a:solidFill>
                  <a:srgbClr val="88C540"/>
                </a:solidFill>
              </a:rPr>
              <a:t> </a:t>
            </a:r>
            <a:r>
              <a:rPr lang="de-DE" sz="1600" u="sng" dirty="0" err="1" smtClean="0">
                <a:solidFill>
                  <a:srgbClr val="88C540"/>
                </a:solidFill>
              </a:rPr>
              <a:t>and</a:t>
            </a:r>
            <a:r>
              <a:rPr lang="de-DE" sz="1600" u="sng" dirty="0" smtClean="0">
                <a:solidFill>
                  <a:srgbClr val="88C540"/>
                </a:solidFill>
              </a:rPr>
              <a:t> </a:t>
            </a:r>
            <a:r>
              <a:rPr lang="de-DE" sz="1600" u="sng" dirty="0" err="1" smtClean="0">
                <a:solidFill>
                  <a:srgbClr val="88C540"/>
                </a:solidFill>
              </a:rPr>
              <a:t>trustful</a:t>
            </a:r>
            <a:r>
              <a:rPr lang="de-DE" sz="1600" u="sng" dirty="0" smtClean="0">
                <a:solidFill>
                  <a:srgbClr val="88C540"/>
                </a:solidFill>
              </a:rPr>
              <a:t> </a:t>
            </a:r>
            <a:r>
              <a:rPr lang="de-DE" sz="1600" dirty="0" err="1" smtClean="0">
                <a:solidFill>
                  <a:srgbClr val="88C540"/>
                </a:solidFill>
              </a:rPr>
              <a:t>landscape</a:t>
            </a:r>
            <a:r>
              <a:rPr lang="de-DE" sz="1600" dirty="0" smtClean="0">
                <a:solidFill>
                  <a:srgbClr val="88C540"/>
                </a:solidFill>
              </a:rPr>
              <a:t>  </a:t>
            </a:r>
          </a:p>
        </p:txBody>
      </p:sp>
    </p:spTree>
    <p:extLst>
      <p:ext uri="{BB962C8B-B14F-4D97-AF65-F5344CB8AC3E}">
        <p14:creationId xmlns:p14="http://schemas.microsoft.com/office/powerpoint/2010/main" val="3279974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OpenScape Business S </a:t>
            </a:r>
            <a:r>
              <a:rPr lang="de-DE" sz="2800" dirty="0" err="1" smtClean="0"/>
              <a:t>hosted</a:t>
            </a:r>
            <a:r>
              <a:rPr lang="de-DE" sz="2800" dirty="0" smtClean="0"/>
              <a:t>/</a:t>
            </a:r>
            <a:r>
              <a:rPr lang="de-DE" sz="2800" dirty="0" err="1" smtClean="0"/>
              <a:t>cloud</a:t>
            </a:r>
            <a:r>
              <a:rPr lang="de-DE" sz="2800" dirty="0" smtClean="0"/>
              <a:t> - </a:t>
            </a:r>
            <a:r>
              <a:rPr lang="de-DE" sz="2800" dirty="0" err="1" smtClean="0"/>
              <a:t>Overview</a:t>
            </a:r>
            <a:r>
              <a:rPr lang="de-DE" sz="2800" dirty="0" smtClean="0"/>
              <a:t> </a:t>
            </a:r>
            <a:br>
              <a:rPr lang="de-DE" sz="2800" dirty="0" smtClean="0"/>
            </a:br>
            <a:r>
              <a:rPr lang="de-DE" sz="2000" dirty="0" smtClean="0">
                <a:solidFill>
                  <a:schemeClr val="bg1"/>
                </a:solidFill>
              </a:rPr>
              <a:t>Multi Instance Solution </a:t>
            </a:r>
            <a:r>
              <a:rPr lang="de-DE" sz="2000" dirty="0" err="1" smtClean="0">
                <a:solidFill>
                  <a:schemeClr val="bg1"/>
                </a:solidFill>
              </a:rPr>
              <a:t>with</a:t>
            </a:r>
            <a:r>
              <a:rPr lang="de-DE" sz="2000" dirty="0" smtClean="0">
                <a:solidFill>
                  <a:schemeClr val="bg1"/>
                </a:solidFill>
              </a:rPr>
              <a:t> Access to all Features </a:t>
            </a:r>
            <a:r>
              <a:rPr lang="de-DE" sz="2000" dirty="0" err="1" smtClean="0">
                <a:solidFill>
                  <a:schemeClr val="bg1"/>
                </a:solidFill>
              </a:rPr>
              <a:t>and</a:t>
            </a:r>
            <a:r>
              <a:rPr lang="de-DE" sz="2000" dirty="0" smtClean="0">
                <a:solidFill>
                  <a:schemeClr val="bg1"/>
                </a:solidFill>
              </a:rPr>
              <a:t> Interfaces</a:t>
            </a:r>
            <a:endParaRPr lang="de-DE" sz="20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35</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pic>
        <p:nvPicPr>
          <p:cNvPr id="86" name="Grafik 85"/>
          <p:cNvPicPr>
            <a:picLocks noChangeAspect="1"/>
          </p:cNvPicPr>
          <p:nvPr/>
        </p:nvPicPr>
        <p:blipFill>
          <a:blip r:embed="rId2"/>
          <a:stretch>
            <a:fillRect/>
          </a:stretch>
        </p:blipFill>
        <p:spPr>
          <a:xfrm>
            <a:off x="4749106" y="2275445"/>
            <a:ext cx="3543281" cy="2206498"/>
          </a:xfrm>
          <a:prstGeom prst="rect">
            <a:avLst/>
          </a:prstGeom>
        </p:spPr>
      </p:pic>
      <p:pic>
        <p:nvPicPr>
          <p:cNvPr id="9" name="Grafik 8"/>
          <p:cNvPicPr>
            <a:picLocks noChangeAspect="1"/>
          </p:cNvPicPr>
          <p:nvPr/>
        </p:nvPicPr>
        <p:blipFill>
          <a:blip r:embed="rId3"/>
          <a:stretch>
            <a:fillRect/>
          </a:stretch>
        </p:blipFill>
        <p:spPr>
          <a:xfrm>
            <a:off x="609596" y="1266086"/>
            <a:ext cx="4450051" cy="3402647"/>
          </a:xfrm>
          <a:prstGeom prst="rect">
            <a:avLst/>
          </a:prstGeom>
        </p:spPr>
      </p:pic>
      <p:cxnSp>
        <p:nvCxnSpPr>
          <p:cNvPr id="51" name="Gerader Verbinder 50"/>
          <p:cNvCxnSpPr/>
          <p:nvPr/>
        </p:nvCxnSpPr>
        <p:spPr>
          <a:xfrm>
            <a:off x="4142508" y="3262740"/>
            <a:ext cx="1392383" cy="6930"/>
          </a:xfrm>
          <a:prstGeom prst="line">
            <a:avLst/>
          </a:prstGeom>
          <a:ln w="57150">
            <a:solidFill>
              <a:srgbClr val="88C540"/>
            </a:solidFill>
          </a:ln>
        </p:spPr>
        <p:style>
          <a:lnRef idx="1">
            <a:schemeClr val="accent1"/>
          </a:lnRef>
          <a:fillRef idx="0">
            <a:schemeClr val="accent1"/>
          </a:fillRef>
          <a:effectRef idx="0">
            <a:schemeClr val="accent1"/>
          </a:effectRef>
          <a:fontRef idx="minor">
            <a:schemeClr val="tx1"/>
          </a:fontRef>
        </p:style>
      </p:cxnSp>
      <p:grpSp>
        <p:nvGrpSpPr>
          <p:cNvPr id="10" name="Gruppieren 106"/>
          <p:cNvGrpSpPr>
            <a:grpSpLocks noChangeAspect="1"/>
          </p:cNvGrpSpPr>
          <p:nvPr/>
        </p:nvGrpSpPr>
        <p:grpSpPr>
          <a:xfrm>
            <a:off x="4668583" y="3041068"/>
            <a:ext cx="473121" cy="455599"/>
            <a:chOff x="3972134" y="1048941"/>
            <a:chExt cx="1268183" cy="1221215"/>
          </a:xfrm>
        </p:grpSpPr>
        <p:sp>
          <p:nvSpPr>
            <p:cNvPr id="11" name="Rechteck 10"/>
            <p:cNvSpPr/>
            <p:nvPr/>
          </p:nvSpPr>
          <p:spPr>
            <a:xfrm>
              <a:off x="4063752" y="1145349"/>
              <a:ext cx="1094227" cy="106214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0" descr="D:\UserData\BE000018\Desktop\Dokumente\Unify\Dokumente\Templates\BLACK\Firewall.png"/>
            <p:cNvPicPr>
              <a:picLocks noChangeAspect="1" noChangeArrowheads="1"/>
            </p:cNvPicPr>
            <p:nvPr/>
          </p:nvPicPr>
          <p:blipFill>
            <a:blip r:embed="rId4" cstate="print"/>
            <a:srcRect/>
            <a:stretch>
              <a:fillRect/>
            </a:stretch>
          </p:blipFill>
          <p:spPr bwMode="auto">
            <a:xfrm>
              <a:off x="3972134" y="1048941"/>
              <a:ext cx="1268183" cy="1221215"/>
            </a:xfrm>
            <a:prstGeom prst="rect">
              <a:avLst/>
            </a:prstGeom>
            <a:noFill/>
          </p:spPr>
        </p:pic>
      </p:grpSp>
      <p:sp>
        <p:nvSpPr>
          <p:cNvPr id="118" name="Rechteck 117"/>
          <p:cNvSpPr/>
          <p:nvPr/>
        </p:nvSpPr>
        <p:spPr>
          <a:xfrm>
            <a:off x="4776814" y="1234432"/>
            <a:ext cx="1721146" cy="947550"/>
          </a:xfrm>
          <a:prstGeom prst="rect">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b="1" dirty="0">
              <a:solidFill>
                <a:schemeClr val="bg1"/>
              </a:solidFill>
            </a:endParaRPr>
          </a:p>
        </p:txBody>
      </p:sp>
      <p:sp>
        <p:nvSpPr>
          <p:cNvPr id="122" name="Textfeld 121"/>
          <p:cNvSpPr txBox="1">
            <a:spLocks noChangeAspect="1"/>
          </p:cNvSpPr>
          <p:nvPr/>
        </p:nvSpPr>
        <p:spPr>
          <a:xfrm>
            <a:off x="4838700" y="1434251"/>
            <a:ext cx="751610" cy="297370"/>
          </a:xfrm>
          <a:prstGeom prst="rect">
            <a:avLst/>
          </a:prstGeom>
          <a:solidFill>
            <a:schemeClr val="bg1"/>
          </a:solidFill>
          <a:ln w="12700">
            <a:solidFill>
              <a:srgbClr val="92D050"/>
            </a:solidFill>
          </a:ln>
          <a:effectLst>
            <a:outerShdw blurRad="50800" dist="38100" dir="2700000" algn="tl" rotWithShape="0">
              <a:prstClr val="black">
                <a:alpha val="40000"/>
              </a:prstClr>
            </a:outerShdw>
          </a:effectLst>
        </p:spPr>
        <p:txBody>
          <a:bodyPr wrap="square" rtlCol="0" anchor="ctr">
            <a:noAutofit/>
          </a:bodyPr>
          <a:lstStyle/>
          <a:p>
            <a:pPr algn="ctr"/>
            <a:r>
              <a:rPr lang="de-DE" sz="1000" dirty="0" smtClean="0"/>
              <a:t>MS Exchange</a:t>
            </a:r>
            <a:endParaRPr lang="de-DE" sz="1000" dirty="0"/>
          </a:p>
        </p:txBody>
      </p:sp>
      <p:sp>
        <p:nvSpPr>
          <p:cNvPr id="130" name="Textfeld 129"/>
          <p:cNvSpPr txBox="1">
            <a:spLocks noChangeAspect="1"/>
          </p:cNvSpPr>
          <p:nvPr/>
        </p:nvSpPr>
        <p:spPr>
          <a:xfrm>
            <a:off x="5668330" y="1436375"/>
            <a:ext cx="751610" cy="297370"/>
          </a:xfrm>
          <a:prstGeom prst="rect">
            <a:avLst/>
          </a:prstGeom>
          <a:solidFill>
            <a:schemeClr val="bg1"/>
          </a:solidFill>
          <a:ln w="12700">
            <a:solidFill>
              <a:srgbClr val="92D050"/>
            </a:solidFill>
          </a:ln>
          <a:effectLst>
            <a:outerShdw blurRad="50800" dist="38100" dir="2700000" algn="tl" rotWithShape="0">
              <a:prstClr val="black">
                <a:alpha val="40000"/>
              </a:prstClr>
            </a:outerShdw>
          </a:effectLst>
        </p:spPr>
        <p:txBody>
          <a:bodyPr wrap="square" rtlCol="0" anchor="ctr">
            <a:noAutofit/>
          </a:bodyPr>
          <a:lstStyle/>
          <a:p>
            <a:pPr algn="ctr"/>
            <a:r>
              <a:rPr lang="de-DE" sz="1000" dirty="0" smtClean="0"/>
              <a:t>LDAP</a:t>
            </a:r>
            <a:endParaRPr lang="de-DE" sz="1000" dirty="0"/>
          </a:p>
        </p:txBody>
      </p:sp>
      <p:sp>
        <p:nvSpPr>
          <p:cNvPr id="131" name="Textfeld 130"/>
          <p:cNvSpPr txBox="1">
            <a:spLocks noChangeAspect="1"/>
          </p:cNvSpPr>
          <p:nvPr/>
        </p:nvSpPr>
        <p:spPr>
          <a:xfrm>
            <a:off x="4838699" y="1810455"/>
            <a:ext cx="751610" cy="297370"/>
          </a:xfrm>
          <a:prstGeom prst="rect">
            <a:avLst/>
          </a:prstGeom>
          <a:solidFill>
            <a:schemeClr val="bg1"/>
          </a:solidFill>
          <a:ln w="12700">
            <a:solidFill>
              <a:srgbClr val="92D050"/>
            </a:solidFill>
          </a:ln>
          <a:effectLst>
            <a:outerShdw blurRad="50800" dist="38100" dir="2700000" algn="tl" rotWithShape="0">
              <a:prstClr val="black">
                <a:alpha val="40000"/>
              </a:prstClr>
            </a:outerShdw>
          </a:effectLst>
        </p:spPr>
        <p:txBody>
          <a:bodyPr wrap="square" rtlCol="0" anchor="ctr">
            <a:noAutofit/>
          </a:bodyPr>
          <a:lstStyle/>
          <a:p>
            <a:pPr algn="ctr"/>
            <a:r>
              <a:rPr lang="de-DE" sz="1000" dirty="0" err="1" smtClean="0"/>
              <a:t>Others</a:t>
            </a:r>
            <a:endParaRPr lang="de-DE" sz="1000" dirty="0"/>
          </a:p>
        </p:txBody>
      </p:sp>
      <p:cxnSp>
        <p:nvCxnSpPr>
          <p:cNvPr id="133" name="Gerade Verbindung mit Pfeil 132"/>
          <p:cNvCxnSpPr/>
          <p:nvPr/>
        </p:nvCxnSpPr>
        <p:spPr>
          <a:xfrm>
            <a:off x="5715000" y="1990388"/>
            <a:ext cx="0" cy="1050680"/>
          </a:xfrm>
          <a:prstGeom prst="straightConnector1">
            <a:avLst/>
          </a:prstGeom>
          <a:ln w="57150">
            <a:solidFill>
              <a:srgbClr val="88C540"/>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p:cNvSpPr txBox="1"/>
          <p:nvPr/>
        </p:nvSpPr>
        <p:spPr>
          <a:xfrm>
            <a:off x="4860263" y="1224016"/>
            <a:ext cx="1559677" cy="363937"/>
          </a:xfrm>
          <a:prstGeom prst="rect">
            <a:avLst/>
          </a:prstGeom>
          <a:noFill/>
        </p:spPr>
        <p:txBody>
          <a:bodyPr wrap="none" rtlCol="0">
            <a:noAutofit/>
          </a:bodyPr>
          <a:lstStyle/>
          <a:p>
            <a:pPr algn="ctr"/>
            <a:r>
              <a:rPr lang="de-DE" sz="800" i="1" dirty="0" smtClean="0">
                <a:solidFill>
                  <a:schemeClr val="bg1"/>
                </a:solidFill>
              </a:rPr>
              <a:t>Easy to </a:t>
            </a:r>
            <a:r>
              <a:rPr lang="de-DE" sz="800" i="1" dirty="0" err="1" smtClean="0">
                <a:solidFill>
                  <a:schemeClr val="bg1"/>
                </a:solidFill>
              </a:rPr>
              <a:t>connect</a:t>
            </a:r>
            <a:r>
              <a:rPr lang="de-DE" sz="800" i="1" dirty="0" smtClean="0">
                <a:solidFill>
                  <a:schemeClr val="bg1"/>
                </a:solidFill>
              </a:rPr>
              <a:t> Interfaces</a:t>
            </a:r>
          </a:p>
        </p:txBody>
      </p:sp>
      <p:cxnSp>
        <p:nvCxnSpPr>
          <p:cNvPr id="19" name="Gerade Verbindung mit Pfeil 18"/>
          <p:cNvCxnSpPr/>
          <p:nvPr/>
        </p:nvCxnSpPr>
        <p:spPr>
          <a:xfrm>
            <a:off x="5966792" y="1990388"/>
            <a:ext cx="0" cy="1050680"/>
          </a:xfrm>
          <a:prstGeom prst="straightConnector1">
            <a:avLst/>
          </a:prstGeom>
          <a:ln w="57150">
            <a:solidFill>
              <a:srgbClr val="88C54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7354956" y="1405984"/>
            <a:ext cx="0" cy="7222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feld 115"/>
          <p:cNvSpPr txBox="1"/>
          <p:nvPr/>
        </p:nvSpPr>
        <p:spPr>
          <a:xfrm>
            <a:off x="6576162" y="1236365"/>
            <a:ext cx="1641765" cy="432000"/>
          </a:xfrm>
          <a:prstGeom prst="rect">
            <a:avLst/>
          </a:prstGeom>
          <a:solidFill>
            <a:schemeClr val="bg1"/>
          </a:solidFill>
          <a:ln w="12700">
            <a:solidFill>
              <a:srgbClr val="92D050"/>
            </a:solidFill>
          </a:ln>
          <a:effectLst>
            <a:outerShdw blurRad="50800" dist="38100" dir="2700000" algn="tl" rotWithShape="0">
              <a:prstClr val="black">
                <a:alpha val="40000"/>
              </a:prstClr>
            </a:outerShdw>
          </a:effectLst>
        </p:spPr>
        <p:txBody>
          <a:bodyPr wrap="square" rtlCol="0">
            <a:spAutoFit/>
          </a:bodyPr>
          <a:lstStyle/>
          <a:p>
            <a:pPr algn="ctr"/>
            <a:r>
              <a:rPr lang="de-DE" sz="900" dirty="0" smtClean="0"/>
              <a:t>System </a:t>
            </a:r>
            <a:r>
              <a:rPr lang="de-DE" sz="900" dirty="0" err="1" smtClean="0"/>
              <a:t>Configuration</a:t>
            </a:r>
            <a:r>
              <a:rPr lang="de-DE" sz="900" dirty="0" smtClean="0"/>
              <a:t> &amp; Services </a:t>
            </a:r>
            <a:r>
              <a:rPr lang="de-DE" sz="900" dirty="0" err="1" smtClean="0"/>
              <a:t>by</a:t>
            </a:r>
            <a:r>
              <a:rPr lang="de-DE" sz="900" dirty="0" smtClean="0"/>
              <a:t> </a:t>
            </a:r>
            <a:r>
              <a:rPr lang="de-DE" sz="900" dirty="0" err="1" smtClean="0"/>
              <a:t>Reseller</a:t>
            </a:r>
            <a:endParaRPr lang="de-DE" sz="900" dirty="0"/>
          </a:p>
        </p:txBody>
      </p:sp>
      <p:cxnSp>
        <p:nvCxnSpPr>
          <p:cNvPr id="30" name="Gerader Verbinder 29"/>
          <p:cNvCxnSpPr/>
          <p:nvPr/>
        </p:nvCxnSpPr>
        <p:spPr>
          <a:xfrm>
            <a:off x="5936975" y="2013587"/>
            <a:ext cx="1412561" cy="993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5" name="Textfeld 114"/>
          <p:cNvSpPr txBox="1"/>
          <p:nvPr/>
        </p:nvSpPr>
        <p:spPr>
          <a:xfrm>
            <a:off x="6576162" y="1765966"/>
            <a:ext cx="1641765" cy="432000"/>
          </a:xfrm>
          <a:prstGeom prst="rect">
            <a:avLst/>
          </a:prstGeom>
          <a:solidFill>
            <a:schemeClr val="bg1"/>
          </a:solidFill>
          <a:ln w="12700">
            <a:solidFill>
              <a:srgbClr val="92D050"/>
            </a:solidFill>
          </a:ln>
          <a:effectLst>
            <a:outerShdw blurRad="50800" dist="38100" dir="2700000" algn="tl" rotWithShape="0">
              <a:prstClr val="black">
                <a:alpha val="40000"/>
              </a:prstClr>
            </a:outerShdw>
          </a:effectLst>
        </p:spPr>
        <p:txBody>
          <a:bodyPr wrap="square" rtlCol="0">
            <a:spAutoFit/>
          </a:bodyPr>
          <a:lstStyle/>
          <a:p>
            <a:pPr algn="ctr"/>
            <a:r>
              <a:rPr lang="de-DE" sz="900" dirty="0" err="1" smtClean="0"/>
              <a:t>Deploy</a:t>
            </a:r>
            <a:r>
              <a:rPr lang="de-DE" sz="900" dirty="0" smtClean="0"/>
              <a:t> OVA </a:t>
            </a:r>
            <a:r>
              <a:rPr lang="de-DE" sz="900" dirty="0" err="1" smtClean="0"/>
              <a:t>and</a:t>
            </a:r>
            <a:r>
              <a:rPr lang="de-DE" sz="900" dirty="0" smtClean="0"/>
              <a:t> Setup IP Interface </a:t>
            </a:r>
            <a:r>
              <a:rPr lang="de-DE" sz="900" dirty="0" err="1" smtClean="0"/>
              <a:t>by</a:t>
            </a:r>
            <a:r>
              <a:rPr lang="de-DE" sz="900" dirty="0" smtClean="0"/>
              <a:t> Data Center</a:t>
            </a:r>
          </a:p>
        </p:txBody>
      </p:sp>
      <p:cxnSp>
        <p:nvCxnSpPr>
          <p:cNvPr id="38" name="Gerader Verbinder 37"/>
          <p:cNvCxnSpPr/>
          <p:nvPr/>
        </p:nvCxnSpPr>
        <p:spPr>
          <a:xfrm flipH="1">
            <a:off x="4904565" y="3491351"/>
            <a:ext cx="579" cy="47991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33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73888"/>
            <a:ext cx="8143925" cy="775097"/>
          </a:xfrm>
        </p:spPr>
        <p:txBody>
          <a:bodyPr/>
          <a:lstStyle/>
          <a:p>
            <a:pPr>
              <a:lnSpc>
                <a:spcPct val="100000"/>
              </a:lnSpc>
            </a:pPr>
            <a:r>
              <a:rPr lang="de-DE" sz="2800" dirty="0" err="1" smtClean="0"/>
              <a:t>Calculation</a:t>
            </a:r>
            <a:r>
              <a:rPr lang="de-DE" sz="2800" dirty="0" smtClean="0"/>
              <a:t> </a:t>
            </a:r>
            <a:r>
              <a:rPr lang="de-DE" sz="2800" dirty="0" err="1" smtClean="0"/>
              <a:t>Example</a:t>
            </a:r>
            <a:r>
              <a:rPr lang="de-DE" sz="2800" dirty="0" smtClean="0"/>
              <a:t> </a:t>
            </a:r>
            <a:r>
              <a:rPr lang="de-DE" sz="2800" dirty="0" err="1" smtClean="0"/>
              <a:t>for</a:t>
            </a:r>
            <a:r>
              <a:rPr lang="de-DE" sz="2800" dirty="0" smtClean="0"/>
              <a:t> OpenScape Business S </a:t>
            </a:r>
            <a:r>
              <a:rPr lang="de-DE" sz="2000" dirty="0" smtClean="0">
                <a:solidFill>
                  <a:schemeClr val="bg1"/>
                </a:solidFill>
              </a:rPr>
              <a:t>incl. Datacenter </a:t>
            </a:r>
            <a:r>
              <a:rPr lang="de-DE" sz="2000" dirty="0" err="1" smtClean="0">
                <a:solidFill>
                  <a:schemeClr val="bg1"/>
                </a:solidFill>
              </a:rPr>
              <a:t>Costs</a:t>
            </a:r>
            <a:r>
              <a:rPr lang="de-DE" sz="2000" dirty="0" smtClean="0">
                <a:solidFill>
                  <a:schemeClr val="bg1"/>
                </a:solidFill>
              </a:rPr>
              <a:t> </a:t>
            </a:r>
            <a:r>
              <a:rPr lang="de-DE" sz="2000" dirty="0" err="1" smtClean="0">
                <a:solidFill>
                  <a:schemeClr val="bg1"/>
                </a:solidFill>
              </a:rPr>
              <a:t>and</a:t>
            </a:r>
            <a:r>
              <a:rPr lang="de-DE" sz="2000" dirty="0" smtClean="0">
                <a:solidFill>
                  <a:schemeClr val="bg1"/>
                </a:solidFill>
              </a:rPr>
              <a:t> Pay </a:t>
            </a:r>
            <a:r>
              <a:rPr lang="de-DE" sz="2000" dirty="0" err="1" smtClean="0">
                <a:solidFill>
                  <a:schemeClr val="bg1"/>
                </a:solidFill>
              </a:rPr>
              <a:t>as</a:t>
            </a:r>
            <a:r>
              <a:rPr lang="de-DE" sz="2000" dirty="0" smtClean="0">
                <a:solidFill>
                  <a:schemeClr val="bg1"/>
                </a:solidFill>
              </a:rPr>
              <a:t> </a:t>
            </a:r>
            <a:r>
              <a:rPr lang="de-DE" sz="2000" dirty="0" err="1" smtClean="0">
                <a:solidFill>
                  <a:schemeClr val="bg1"/>
                </a:solidFill>
              </a:rPr>
              <a:t>You</a:t>
            </a:r>
            <a:r>
              <a:rPr lang="de-DE" sz="2000" dirty="0" smtClean="0">
                <a:solidFill>
                  <a:schemeClr val="bg1"/>
                </a:solidFill>
              </a:rPr>
              <a:t> Go </a:t>
            </a:r>
            <a:r>
              <a:rPr lang="de-DE" sz="2000" dirty="0" err="1" smtClean="0">
                <a:solidFill>
                  <a:schemeClr val="bg1"/>
                </a:solidFill>
              </a:rPr>
              <a:t>Pricing</a:t>
            </a:r>
            <a:endParaRPr lang="de-DE" sz="28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36</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7" name="Textfeld 6"/>
          <p:cNvSpPr txBox="1"/>
          <p:nvPr/>
        </p:nvSpPr>
        <p:spPr>
          <a:xfrm>
            <a:off x="4263916" y="4782363"/>
            <a:ext cx="3681666" cy="276658"/>
          </a:xfrm>
          <a:prstGeom prst="rect">
            <a:avLst/>
          </a:prstGeom>
          <a:noFill/>
        </p:spPr>
        <p:txBody>
          <a:bodyPr wrap="square" rtlCol="0">
            <a:noAutofit/>
          </a:bodyPr>
          <a:lstStyle/>
          <a:p>
            <a:r>
              <a:rPr lang="de-DE" sz="800" dirty="0" smtClean="0">
                <a:solidFill>
                  <a:schemeClr val="bg1"/>
                </a:solidFill>
              </a:rPr>
              <a:t>* </a:t>
            </a:r>
            <a:r>
              <a:rPr lang="de-DE" sz="800" dirty="0" err="1">
                <a:solidFill>
                  <a:schemeClr val="bg1"/>
                </a:solidFill>
              </a:rPr>
              <a:t>e</a:t>
            </a:r>
            <a:r>
              <a:rPr lang="de-DE" sz="800" dirty="0" err="1" smtClean="0">
                <a:solidFill>
                  <a:schemeClr val="bg1"/>
                </a:solidFill>
              </a:rPr>
              <a:t>stimated</a:t>
            </a:r>
            <a:r>
              <a:rPr lang="de-DE" sz="800" dirty="0" smtClean="0">
                <a:solidFill>
                  <a:schemeClr val="bg1"/>
                </a:solidFill>
              </a:rPr>
              <a:t> </a:t>
            </a:r>
            <a:r>
              <a:rPr lang="de-DE" sz="800" dirty="0" err="1" smtClean="0">
                <a:solidFill>
                  <a:schemeClr val="bg1"/>
                </a:solidFill>
              </a:rPr>
              <a:t>costs</a:t>
            </a:r>
            <a:r>
              <a:rPr lang="de-DE" sz="800" dirty="0" smtClean="0">
                <a:solidFill>
                  <a:schemeClr val="bg1"/>
                </a:solidFill>
              </a:rPr>
              <a:t> </a:t>
            </a:r>
            <a:r>
              <a:rPr lang="de-DE" sz="800" dirty="0" err="1" smtClean="0">
                <a:solidFill>
                  <a:schemeClr val="bg1"/>
                </a:solidFill>
              </a:rPr>
              <a:t>for</a:t>
            </a:r>
            <a:r>
              <a:rPr lang="de-DE" sz="800" dirty="0" smtClean="0">
                <a:solidFill>
                  <a:schemeClr val="bg1"/>
                </a:solidFill>
              </a:rPr>
              <a:t> Datacenter Service Provider </a:t>
            </a:r>
            <a:r>
              <a:rPr lang="de-DE" sz="800" dirty="0" err="1" smtClean="0">
                <a:solidFill>
                  <a:schemeClr val="bg1"/>
                </a:solidFill>
              </a:rPr>
              <a:t>for</a:t>
            </a:r>
            <a:r>
              <a:rPr lang="de-DE" sz="800" dirty="0" smtClean="0">
                <a:solidFill>
                  <a:schemeClr val="bg1"/>
                </a:solidFill>
              </a:rPr>
              <a:t> </a:t>
            </a:r>
            <a:r>
              <a:rPr lang="de-DE" sz="800" dirty="0" err="1" smtClean="0">
                <a:solidFill>
                  <a:schemeClr val="bg1"/>
                </a:solidFill>
              </a:rPr>
              <a:t>OSBiz</a:t>
            </a:r>
            <a:r>
              <a:rPr lang="de-DE" sz="800" dirty="0" smtClean="0">
                <a:solidFill>
                  <a:schemeClr val="bg1"/>
                </a:solidFill>
              </a:rPr>
              <a:t> S Instance</a:t>
            </a:r>
          </a:p>
        </p:txBody>
      </p:sp>
      <p:graphicFrame>
        <p:nvGraphicFramePr>
          <p:cNvPr id="12" name="Objekt 11"/>
          <p:cNvGraphicFramePr>
            <a:graphicFrameLocks noChangeAspect="1"/>
          </p:cNvGraphicFramePr>
          <p:nvPr>
            <p:extLst>
              <p:ext uri="{D42A27DB-BD31-4B8C-83A1-F6EECF244321}">
                <p14:modId xmlns:p14="http://schemas.microsoft.com/office/powerpoint/2010/main" val="2218762398"/>
              </p:ext>
            </p:extLst>
          </p:nvPr>
        </p:nvGraphicFramePr>
        <p:xfrm>
          <a:off x="698500" y="1331913"/>
          <a:ext cx="6108700" cy="2592387"/>
        </p:xfrm>
        <a:graphic>
          <a:graphicData uri="http://schemas.openxmlformats.org/presentationml/2006/ole">
            <mc:AlternateContent xmlns:mc="http://schemas.openxmlformats.org/markup-compatibility/2006">
              <mc:Choice xmlns:v="urn:schemas-microsoft-com:vml" Requires="v">
                <p:oleObj spid="_x0000_s1066" name="Arbeitsblatt" r:id="rId3" imgW="7343650" imgH="3067140" progId="Excel.Sheet.12">
                  <p:embed/>
                </p:oleObj>
              </mc:Choice>
              <mc:Fallback>
                <p:oleObj name="Arbeitsblatt" r:id="rId3" imgW="7343650" imgH="3067140" progId="Excel.Sheet.12">
                  <p:embed/>
                  <p:pic>
                    <p:nvPicPr>
                      <p:cNvPr id="0" name=""/>
                      <p:cNvPicPr/>
                      <p:nvPr/>
                    </p:nvPicPr>
                    <p:blipFill>
                      <a:blip r:embed="rId4"/>
                      <a:stretch>
                        <a:fillRect/>
                      </a:stretch>
                    </p:blipFill>
                    <p:spPr>
                      <a:xfrm>
                        <a:off x="698500" y="1331913"/>
                        <a:ext cx="6108700" cy="2592387"/>
                      </a:xfrm>
                      <a:prstGeom prst="rect">
                        <a:avLst/>
                      </a:prstGeom>
                    </p:spPr>
                  </p:pic>
                </p:oleObj>
              </mc:Fallback>
            </mc:AlternateContent>
          </a:graphicData>
        </a:graphic>
      </p:graphicFrame>
    </p:spTree>
    <p:extLst>
      <p:ext uri="{BB962C8B-B14F-4D97-AF65-F5344CB8AC3E}">
        <p14:creationId xmlns:p14="http://schemas.microsoft.com/office/powerpoint/2010/main" val="994860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Technical Information </a:t>
            </a:r>
            <a:endParaRPr lang="de-DE" sz="2000" dirty="0">
              <a:solidFill>
                <a:schemeClr val="bg1"/>
              </a:solidFill>
            </a:endParaRPr>
          </a:p>
        </p:txBody>
      </p:sp>
      <p:sp>
        <p:nvSpPr>
          <p:cNvPr id="3" name="Inhaltsplatzhalter 2"/>
          <p:cNvSpPr>
            <a:spLocks noGrp="1"/>
          </p:cNvSpPr>
          <p:nvPr>
            <p:ph idx="1"/>
          </p:nvPr>
        </p:nvSpPr>
        <p:spPr>
          <a:xfrm>
            <a:off x="636599" y="1302543"/>
            <a:ext cx="4801310" cy="3338513"/>
          </a:xfrm>
        </p:spPr>
        <p:txBody>
          <a:bodyPr/>
          <a:lstStyle/>
          <a:p>
            <a:pPr>
              <a:spcBef>
                <a:spcPts val="2400"/>
              </a:spcBef>
            </a:pPr>
            <a:r>
              <a:rPr lang="de-DE" sz="1600" dirty="0" smtClean="0"/>
              <a:t>Datacenter </a:t>
            </a:r>
            <a:r>
              <a:rPr lang="de-DE" sz="1600" dirty="0" err="1" smtClean="0"/>
              <a:t>and</a:t>
            </a:r>
            <a:r>
              <a:rPr lang="de-DE" sz="1600" dirty="0" smtClean="0"/>
              <a:t> Cloud </a:t>
            </a:r>
            <a:r>
              <a:rPr lang="de-DE" sz="1600" dirty="0" err="1" smtClean="0"/>
              <a:t>Deployments</a:t>
            </a:r>
            <a:r>
              <a:rPr lang="de-DE" sz="1600" dirty="0" smtClean="0"/>
              <a:t> </a:t>
            </a:r>
            <a:r>
              <a:rPr lang="de-DE" sz="1000" dirty="0" smtClean="0">
                <a:hlinkClick r:id="rId2"/>
              </a:rPr>
              <a:t>http</a:t>
            </a:r>
            <a:r>
              <a:rPr lang="de-DE" sz="1000" dirty="0">
                <a:hlinkClick r:id="rId2"/>
              </a:rPr>
              <a:t>://</a:t>
            </a:r>
            <a:r>
              <a:rPr lang="de-DE" sz="1000" dirty="0" smtClean="0">
                <a:hlinkClick r:id="rId2"/>
              </a:rPr>
              <a:t>wiki.unify.com/wiki/OpenScape_Business#Data_Center_and_Cloud_Deployments</a:t>
            </a:r>
            <a:endParaRPr lang="de-DE" sz="1100" dirty="0"/>
          </a:p>
          <a:p>
            <a:pPr>
              <a:spcBef>
                <a:spcPts val="2400"/>
              </a:spcBef>
            </a:pPr>
            <a:r>
              <a:rPr lang="de-DE" sz="1800" dirty="0" err="1"/>
              <a:t>Device@Home</a:t>
            </a:r>
            <a:r>
              <a:rPr lang="de-DE" sz="1800" dirty="0"/>
              <a:t> </a:t>
            </a:r>
            <a:r>
              <a:rPr lang="de-DE" sz="1800" dirty="0" err="1"/>
              <a:t>Configuration</a:t>
            </a:r>
            <a:r>
              <a:rPr lang="de-DE" sz="1800" dirty="0"/>
              <a:t> </a:t>
            </a:r>
            <a:r>
              <a:rPr lang="de-DE" sz="1050" dirty="0">
                <a:solidFill>
                  <a:srgbClr val="FF0000"/>
                </a:solidFill>
                <a:hlinkClick r:id="rId3"/>
              </a:rPr>
              <a:t>http://wiki.unify.com/images/a/ae/How_To_Configure_System_Device%40Home_V2R2.pdf</a:t>
            </a:r>
            <a:endParaRPr lang="de-DE" sz="1050" dirty="0">
              <a:solidFill>
                <a:srgbClr val="FF0000"/>
              </a:solidFill>
            </a:endParaRPr>
          </a:p>
          <a:p>
            <a:pPr>
              <a:spcBef>
                <a:spcPts val="2400"/>
              </a:spcBef>
            </a:pPr>
            <a:r>
              <a:rPr lang="de-DE" sz="1600" dirty="0" smtClean="0"/>
              <a:t>OpenScape Business Administrator </a:t>
            </a:r>
            <a:r>
              <a:rPr lang="de-DE" sz="1600" dirty="0" err="1" smtClean="0"/>
              <a:t>Documentation</a:t>
            </a:r>
            <a:endParaRPr lang="de-DE" sz="1600" dirty="0">
              <a:solidFill>
                <a:srgbClr val="FF0000"/>
              </a:solidFill>
            </a:endParaRPr>
          </a:p>
          <a:p>
            <a:pPr>
              <a:spcBef>
                <a:spcPts val="2400"/>
              </a:spcBef>
            </a:pPr>
            <a:endParaRPr lang="de-DE" sz="1100" dirty="0">
              <a:solidFill>
                <a:srgbClr val="FF0000"/>
              </a:solidFill>
            </a:endParaRPr>
          </a:p>
          <a:p>
            <a:pPr>
              <a:spcBef>
                <a:spcPts val="2400"/>
              </a:spcBef>
            </a:pPr>
            <a:endParaRPr lang="de-DE" sz="1100" dirty="0" smtClean="0">
              <a:solidFill>
                <a:srgbClr val="FF0000"/>
              </a:solidFill>
            </a:endParaRPr>
          </a:p>
          <a:p>
            <a:pPr>
              <a:spcBef>
                <a:spcPts val="2400"/>
              </a:spcBef>
            </a:pPr>
            <a:endParaRPr lang="de-DE" sz="2000" dirty="0" smtClean="0">
              <a:solidFill>
                <a:srgbClr val="FF0000"/>
              </a:solidFill>
            </a:endParaRPr>
          </a:p>
          <a:p>
            <a:pPr>
              <a:spcBef>
                <a:spcPts val="2400"/>
              </a:spcBef>
            </a:pPr>
            <a:endParaRPr lang="de-DE" sz="2000"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37</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pic>
        <p:nvPicPr>
          <p:cNvPr id="6" name="Grafik 5"/>
          <p:cNvPicPr>
            <a:picLocks noChangeAspect="1"/>
          </p:cNvPicPr>
          <p:nvPr/>
        </p:nvPicPr>
        <p:blipFill>
          <a:blip r:embed="rId4"/>
          <a:stretch>
            <a:fillRect/>
          </a:stretch>
        </p:blipFill>
        <p:spPr>
          <a:xfrm>
            <a:off x="5618648" y="1064988"/>
            <a:ext cx="3161876" cy="1161507"/>
          </a:xfrm>
          <a:prstGeom prst="rect">
            <a:avLst/>
          </a:prstGeom>
        </p:spPr>
      </p:pic>
    </p:spTree>
    <p:extLst>
      <p:ext uri="{BB962C8B-B14F-4D97-AF65-F5344CB8AC3E}">
        <p14:creationId xmlns:p14="http://schemas.microsoft.com/office/powerpoint/2010/main" val="1146353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38</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t>Summary</a:t>
            </a:r>
            <a:endParaRPr lang="en-US" sz="1800" dirty="0"/>
          </a:p>
          <a:p>
            <a:pPr marL="0" indent="0">
              <a:buNone/>
            </a:pPr>
            <a:endParaRPr lang="en-US" sz="2800" dirty="0">
              <a:solidFill>
                <a:schemeClr val="bg1"/>
              </a:solidFill>
            </a:endParaRPr>
          </a:p>
        </p:txBody>
      </p:sp>
    </p:spTree>
    <p:extLst>
      <p:ext uri="{BB962C8B-B14F-4D97-AF65-F5344CB8AC3E}">
        <p14:creationId xmlns:p14="http://schemas.microsoft.com/office/powerpoint/2010/main" val="2189065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Advantage Pay As </a:t>
            </a:r>
            <a:r>
              <a:rPr lang="de-DE" dirty="0" err="1" smtClean="0"/>
              <a:t>You</a:t>
            </a:r>
            <a:r>
              <a:rPr lang="de-DE" dirty="0" smtClean="0"/>
              <a:t> Go - Summary</a:t>
            </a:r>
            <a:endParaRPr lang="de-DE" dirty="0"/>
          </a:p>
        </p:txBody>
      </p:sp>
      <p:sp>
        <p:nvSpPr>
          <p:cNvPr id="4" name="Foliennummernplatzhalter 3"/>
          <p:cNvSpPr>
            <a:spLocks noGrp="1"/>
          </p:cNvSpPr>
          <p:nvPr>
            <p:ph type="sldNum" sz="quarter" idx="11"/>
          </p:nvPr>
        </p:nvSpPr>
        <p:spPr/>
        <p:txBody>
          <a:bodyPr/>
          <a:lstStyle/>
          <a:p>
            <a:fld id="{5AD5EBDB-97EB-4E5D-ACC2-20BDC24910C3}" type="slidenum">
              <a:rPr lang="en-US" smtClean="0"/>
              <a:pPr/>
              <a:t>39</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sp>
        <p:nvSpPr>
          <p:cNvPr id="16" name="Textfeld 15"/>
          <p:cNvSpPr txBox="1"/>
          <p:nvPr/>
        </p:nvSpPr>
        <p:spPr>
          <a:xfrm>
            <a:off x="571499" y="1195807"/>
            <a:ext cx="6642303" cy="3231654"/>
          </a:xfrm>
          <a:prstGeom prst="rect">
            <a:avLst/>
          </a:prstGeom>
          <a:noFill/>
        </p:spPr>
        <p:txBody>
          <a:bodyPr wrap="square" rtlCol="0">
            <a:spAutoFit/>
          </a:bodyPr>
          <a:lstStyle/>
          <a:p>
            <a:pPr>
              <a:spcBef>
                <a:spcPts val="1800"/>
              </a:spcBef>
            </a:pPr>
            <a:r>
              <a:rPr lang="en-US" sz="1600" b="1" dirty="0" smtClean="0">
                <a:solidFill>
                  <a:schemeClr val="bg1"/>
                </a:solidFill>
              </a:rPr>
              <a:t>It´s a unique offering: </a:t>
            </a:r>
            <a:r>
              <a:rPr lang="en-US" sz="1600" dirty="0" smtClean="0">
                <a:solidFill>
                  <a:schemeClr val="bg1"/>
                </a:solidFill>
              </a:rPr>
              <a:t>A Pay Per Use Model for all deployments and all infrastructures (hosted, private cloud, </a:t>
            </a:r>
            <a:r>
              <a:rPr lang="en-US" sz="1600" dirty="0" err="1" smtClean="0">
                <a:solidFill>
                  <a:schemeClr val="bg1"/>
                </a:solidFill>
              </a:rPr>
              <a:t>on-premise</a:t>
            </a:r>
            <a:r>
              <a:rPr lang="en-US" sz="1600" dirty="0" smtClean="0">
                <a:solidFill>
                  <a:schemeClr val="bg1"/>
                </a:solidFill>
              </a:rPr>
              <a:t>)</a:t>
            </a:r>
            <a:endParaRPr lang="en-US" sz="1600" dirty="0">
              <a:solidFill>
                <a:schemeClr val="bg1"/>
              </a:solidFill>
            </a:endParaRPr>
          </a:p>
          <a:p>
            <a:pPr>
              <a:spcBef>
                <a:spcPts val="1800"/>
              </a:spcBef>
            </a:pPr>
            <a:r>
              <a:rPr lang="en-US" sz="1600" b="1" dirty="0">
                <a:solidFill>
                  <a:schemeClr val="bg1"/>
                </a:solidFill>
              </a:rPr>
              <a:t>Focused on Partners: </a:t>
            </a:r>
            <a:r>
              <a:rPr lang="en-US" sz="1600" dirty="0">
                <a:solidFill>
                  <a:schemeClr val="bg1"/>
                </a:solidFill>
              </a:rPr>
              <a:t>Keep full responsibility and Contract Ownership</a:t>
            </a:r>
          </a:p>
          <a:p>
            <a:pPr>
              <a:spcBef>
                <a:spcPts val="1800"/>
              </a:spcBef>
            </a:pPr>
            <a:r>
              <a:rPr lang="en-US" sz="1600" dirty="0" smtClean="0">
                <a:solidFill>
                  <a:schemeClr val="bg1"/>
                </a:solidFill>
              </a:rPr>
              <a:t>Provides </a:t>
            </a:r>
            <a:r>
              <a:rPr lang="en-US" sz="1600" b="1" dirty="0">
                <a:solidFill>
                  <a:schemeClr val="bg1"/>
                </a:solidFill>
              </a:rPr>
              <a:t>additional business opportunities </a:t>
            </a:r>
            <a:r>
              <a:rPr lang="en-US" sz="1600" dirty="0">
                <a:solidFill>
                  <a:schemeClr val="bg1"/>
                </a:solidFill>
              </a:rPr>
              <a:t>and generates a recurring revenue stream</a:t>
            </a:r>
          </a:p>
          <a:p>
            <a:pPr>
              <a:spcBef>
                <a:spcPts val="1800"/>
              </a:spcBef>
            </a:pPr>
            <a:r>
              <a:rPr lang="en-US" sz="1600" b="1" dirty="0">
                <a:solidFill>
                  <a:schemeClr val="bg1"/>
                </a:solidFill>
              </a:rPr>
              <a:t>Win against traditional Cloud Competitors </a:t>
            </a:r>
            <a:r>
              <a:rPr lang="en-US" sz="1600" dirty="0">
                <a:solidFill>
                  <a:schemeClr val="bg1"/>
                </a:solidFill>
              </a:rPr>
              <a:t>– our offering provides much more flexibility </a:t>
            </a:r>
            <a:r>
              <a:rPr lang="en-US" sz="1600" dirty="0" smtClean="0">
                <a:solidFill>
                  <a:schemeClr val="bg1"/>
                </a:solidFill>
              </a:rPr>
              <a:t>(full featured, choice of Provider)</a:t>
            </a:r>
          </a:p>
          <a:p>
            <a:pPr>
              <a:spcBef>
                <a:spcPts val="1800"/>
              </a:spcBef>
            </a:pPr>
            <a:r>
              <a:rPr lang="en-US" sz="1600" dirty="0" smtClean="0">
                <a:solidFill>
                  <a:schemeClr val="bg1"/>
                </a:solidFill>
              </a:rPr>
              <a:t>No special certification required. </a:t>
            </a:r>
            <a:r>
              <a:rPr lang="en-US" sz="1600" b="1" dirty="0" smtClean="0">
                <a:solidFill>
                  <a:schemeClr val="bg1"/>
                </a:solidFill>
              </a:rPr>
              <a:t>All UNIFY Partners can start today </a:t>
            </a:r>
            <a:r>
              <a:rPr lang="en-US" sz="1600" dirty="0" smtClean="0">
                <a:solidFill>
                  <a:schemeClr val="bg1"/>
                </a:solidFill>
              </a:rPr>
              <a:t>and “purchase” Pay As You Go via their on-boarded Distribution Partner</a:t>
            </a:r>
            <a:endParaRPr lang="en-US" sz="1600" dirty="0">
              <a:solidFill>
                <a:schemeClr val="bg1"/>
              </a:solidFill>
            </a:endParaRPr>
          </a:p>
        </p:txBody>
      </p:sp>
      <p:pic>
        <p:nvPicPr>
          <p:cNvPr id="19" name="Picture 5" descr="Handshake.png"/>
          <p:cNvPicPr>
            <a:picLocks noChangeAspect="1"/>
          </p:cNvPicPr>
          <p:nvPr/>
        </p:nvPicPr>
        <p:blipFill>
          <a:blip r:embed="rId2" cstate="print"/>
          <a:srcRect/>
          <a:stretch>
            <a:fillRect/>
          </a:stretch>
        </p:blipFill>
        <p:spPr bwMode="auto">
          <a:xfrm>
            <a:off x="7810202" y="1983066"/>
            <a:ext cx="461281" cy="341285"/>
          </a:xfrm>
          <a:prstGeom prst="rect">
            <a:avLst/>
          </a:prstGeom>
          <a:noFill/>
          <a:ln w="9525">
            <a:noFill/>
            <a:miter lim="800000"/>
            <a:headEnd/>
            <a:tailEnd/>
          </a:ln>
        </p:spPr>
      </p:pic>
      <p:pic>
        <p:nvPicPr>
          <p:cNvPr id="20" name="Picture 11" descr="F:\OSD²\NewCo Icons 2013\2013.10.01 NewCo Icons Green\Script-Capture-with-Pen.png"/>
          <p:cNvPicPr>
            <a:picLocks noChangeAspect="1" noChangeArrowheads="1"/>
          </p:cNvPicPr>
          <p:nvPr/>
        </p:nvPicPr>
        <p:blipFill>
          <a:blip r:embed="rId3" cstate="print"/>
          <a:srcRect/>
          <a:stretch>
            <a:fillRect/>
          </a:stretch>
        </p:blipFill>
        <p:spPr bwMode="auto">
          <a:xfrm>
            <a:off x="7873290" y="3942621"/>
            <a:ext cx="471035" cy="381233"/>
          </a:xfrm>
          <a:prstGeom prst="rect">
            <a:avLst/>
          </a:prstGeom>
          <a:noFill/>
          <a:ln w="9525">
            <a:noFill/>
            <a:miter lim="800000"/>
            <a:headEnd/>
            <a:tailEnd/>
          </a:ln>
        </p:spPr>
      </p:pic>
      <p:pic>
        <p:nvPicPr>
          <p:cNvPr id="21" name="Picture 1536" descr="money euro.png"/>
          <p:cNvPicPr>
            <a:picLocks noChangeAspect="1"/>
          </p:cNvPicPr>
          <p:nvPr/>
        </p:nvPicPr>
        <p:blipFill>
          <a:blip r:embed="rId4" cstate="print"/>
          <a:srcRect/>
          <a:stretch>
            <a:fillRect/>
          </a:stretch>
        </p:blipFill>
        <p:spPr bwMode="auto">
          <a:xfrm>
            <a:off x="7860364" y="2519228"/>
            <a:ext cx="360955" cy="362567"/>
          </a:xfrm>
          <a:prstGeom prst="rect">
            <a:avLst/>
          </a:prstGeom>
          <a:noFill/>
          <a:ln w="9525">
            <a:noFill/>
            <a:miter lim="800000"/>
            <a:headEnd/>
            <a:tailEnd/>
          </a:ln>
        </p:spPr>
      </p:pic>
      <p:pic>
        <p:nvPicPr>
          <p:cNvPr id="11" name="Picture 1353" descr="gauge.png"/>
          <p:cNvPicPr>
            <a:picLocks noChangeAspect="1"/>
          </p:cNvPicPr>
          <p:nvPr/>
        </p:nvPicPr>
        <p:blipFill>
          <a:blip r:embed="rId5" cstate="print"/>
          <a:srcRect/>
          <a:stretch>
            <a:fillRect/>
          </a:stretch>
        </p:blipFill>
        <p:spPr bwMode="auto">
          <a:xfrm>
            <a:off x="7782514" y="1281546"/>
            <a:ext cx="488969" cy="325359"/>
          </a:xfrm>
          <a:prstGeom prst="rect">
            <a:avLst/>
          </a:prstGeom>
          <a:noFill/>
          <a:ln w="9525">
            <a:noFill/>
            <a:miter lim="800000"/>
            <a:headEnd/>
            <a:tailEnd/>
          </a:ln>
        </p:spPr>
      </p:pic>
      <p:pic>
        <p:nvPicPr>
          <p:cNvPr id="12" name="Picture 1368" descr="PM bids.png"/>
          <p:cNvPicPr>
            <a:picLocks noChangeAspect="1"/>
          </p:cNvPicPr>
          <p:nvPr/>
        </p:nvPicPr>
        <p:blipFill>
          <a:blip r:embed="rId6" cstate="print"/>
          <a:srcRect/>
          <a:stretch>
            <a:fillRect/>
          </a:stretch>
        </p:blipFill>
        <p:spPr bwMode="auto">
          <a:xfrm>
            <a:off x="7899287" y="3159798"/>
            <a:ext cx="433387" cy="403225"/>
          </a:xfrm>
          <a:prstGeom prst="rect">
            <a:avLst/>
          </a:prstGeom>
          <a:noFill/>
          <a:ln w="9525">
            <a:noFill/>
            <a:miter lim="800000"/>
            <a:headEnd/>
            <a:tailEnd/>
          </a:ln>
        </p:spPr>
      </p:pic>
    </p:spTree>
    <p:extLst>
      <p:ext uri="{BB962C8B-B14F-4D97-AF65-F5344CB8AC3E}">
        <p14:creationId xmlns:p14="http://schemas.microsoft.com/office/powerpoint/2010/main" val="127294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p:txBody>
          <a:bodyPr/>
          <a:lstStyle/>
          <a:p>
            <a:r>
              <a:rPr lang="en-GB" dirty="0" smtClean="0">
                <a:solidFill>
                  <a:srgbClr val="88C540"/>
                </a:solidFill>
              </a:rPr>
              <a:t>OpenScape Business </a:t>
            </a:r>
            <a:r>
              <a:rPr lang="en-GB" b="1" dirty="0" smtClean="0">
                <a:solidFill>
                  <a:srgbClr val="88C540"/>
                </a:solidFill>
              </a:rPr>
              <a:t>Pay As You Go</a:t>
            </a:r>
            <a:endParaRPr lang="en-GB"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4</a:t>
            </a:fld>
            <a:endParaRPr lang="en-US" dirty="0"/>
          </a:p>
        </p:txBody>
      </p:sp>
      <p:sp>
        <p:nvSpPr>
          <p:cNvPr id="5" name="Fußzeilenplatzhalter 4"/>
          <p:cNvSpPr>
            <a:spLocks noGrp="1"/>
          </p:cNvSpPr>
          <p:nvPr>
            <p:ph type="ftr" sz="quarter" idx="3"/>
          </p:nvPr>
        </p:nvSpPr>
        <p:spPr/>
        <p:txBody>
          <a:bodyPr/>
          <a:lstStyle/>
          <a:p>
            <a:r>
              <a:rPr lang="en-US"/>
              <a:t>Copyright © Unify Software &amp; Solutions GmbH &amp; Co. KG 2016. All rights reserved.</a:t>
            </a:r>
            <a:endParaRPr lang="en-US" dirty="0"/>
          </a:p>
        </p:txBody>
      </p:sp>
      <p:sp>
        <p:nvSpPr>
          <p:cNvPr id="11" name="Inhaltsplatzhalter 2"/>
          <p:cNvSpPr txBox="1">
            <a:spLocks/>
          </p:cNvSpPr>
          <p:nvPr/>
        </p:nvSpPr>
        <p:spPr bwMode="auto">
          <a:xfrm>
            <a:off x="636590" y="1322200"/>
            <a:ext cx="4401401" cy="3114475"/>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eaLnBrk="1" fontAlgn="base" hangingPunct="1">
              <a:spcBef>
                <a:spcPts val="600"/>
              </a:spcBef>
              <a:spcAft>
                <a:spcPct val="0"/>
              </a:spcAft>
              <a:buChar char="•"/>
              <a:defRPr sz="2700">
                <a:solidFill>
                  <a:schemeClr val="bg1"/>
                </a:solidFill>
                <a:latin typeface="+mn-lt"/>
                <a:ea typeface="+mn-ea"/>
                <a:cs typeface="+mn-cs"/>
              </a:defRPr>
            </a:lvl1pPr>
            <a:lvl2pPr marL="457200" indent="-227013" algn="l" rtl="0" eaLnBrk="1" fontAlgn="base" hangingPunct="1">
              <a:spcBef>
                <a:spcPts val="600"/>
              </a:spcBef>
              <a:spcAft>
                <a:spcPct val="0"/>
              </a:spcAft>
              <a:buChar char="•"/>
              <a:defRPr sz="2400">
                <a:solidFill>
                  <a:schemeClr val="bg1"/>
                </a:solidFill>
                <a:latin typeface="+mn-lt"/>
                <a:cs typeface="+mn-cs"/>
              </a:defRPr>
            </a:lvl2pPr>
            <a:lvl3pPr marL="641350" indent="-182563" algn="l" rtl="0" eaLnBrk="1" fontAlgn="base" hangingPunct="1">
              <a:spcBef>
                <a:spcPts val="600"/>
              </a:spcBef>
              <a:spcAft>
                <a:spcPct val="0"/>
              </a:spcAft>
              <a:buChar char="•"/>
              <a:defRPr>
                <a:solidFill>
                  <a:schemeClr val="bg2"/>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spcBef>
                <a:spcPts val="1200"/>
              </a:spcBef>
              <a:defRPr/>
            </a:pPr>
            <a:r>
              <a:rPr lang="en-US" sz="2000" kern="0" dirty="0"/>
              <a:t>New </a:t>
            </a:r>
            <a:r>
              <a:rPr lang="en-US" sz="2000" kern="0" dirty="0" smtClean="0"/>
              <a:t>Subscription Software Licensing Model (SSL) </a:t>
            </a:r>
          </a:p>
          <a:p>
            <a:pPr>
              <a:spcBef>
                <a:spcPts val="1200"/>
              </a:spcBef>
              <a:defRPr/>
            </a:pPr>
            <a:r>
              <a:rPr kumimoji="0" lang="en-US" sz="2000" b="0" i="0" u="none" strike="noStrike" kern="0" cap="none" spc="0" normalizeH="0" baseline="0" noProof="0" dirty="0" smtClean="0">
                <a:ln>
                  <a:noFill/>
                </a:ln>
                <a:effectLst/>
                <a:uLnTx/>
                <a:uFillTx/>
                <a:latin typeface="Arial"/>
                <a:cs typeface="Arial"/>
              </a:rPr>
              <a:t>Flexible </a:t>
            </a:r>
            <a:r>
              <a:rPr kumimoji="0" lang="en-US" sz="2000" b="0" i="0" u="none" strike="noStrike" kern="0" cap="none" spc="0" normalizeH="0" baseline="0" noProof="0" dirty="0">
                <a:ln>
                  <a:noFill/>
                </a:ln>
                <a:effectLst/>
                <a:uLnTx/>
                <a:uFillTx/>
                <a:latin typeface="Arial"/>
                <a:cs typeface="Arial"/>
              </a:rPr>
              <a:t>Payment</a:t>
            </a:r>
            <a:r>
              <a:rPr kumimoji="0" lang="en-US" sz="2000" b="0" i="0" u="none" strike="noStrike" kern="0" cap="none" spc="0" normalizeH="0" noProof="0" dirty="0">
                <a:ln>
                  <a:noFill/>
                </a:ln>
                <a:effectLst/>
                <a:uLnTx/>
                <a:uFillTx/>
                <a:latin typeface="Arial"/>
                <a:cs typeface="Arial"/>
              </a:rPr>
              <a:t> Model based on monthly </a:t>
            </a:r>
            <a:r>
              <a:rPr kumimoji="0" lang="en-US" sz="2000" b="0" i="0" u="none" strike="noStrike" kern="0" cap="none" spc="0" normalizeH="0" noProof="0" dirty="0" smtClean="0">
                <a:ln>
                  <a:noFill/>
                </a:ln>
                <a:effectLst/>
                <a:uLnTx/>
                <a:uFillTx/>
                <a:latin typeface="Arial"/>
                <a:cs typeface="Arial"/>
              </a:rPr>
              <a:t>usage (OPEX)</a:t>
            </a:r>
            <a:endParaRPr kumimoji="0" lang="en-US" sz="2000" b="0" i="0" u="none" strike="noStrike" kern="0" cap="none" spc="0" normalizeH="0" noProof="0" dirty="0">
              <a:ln>
                <a:noFill/>
              </a:ln>
              <a:effectLst/>
              <a:uLnTx/>
              <a:uFillTx/>
              <a:latin typeface="Arial"/>
              <a:cs typeface="Arial"/>
            </a:endParaRP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cs typeface="Arial"/>
              </a:rPr>
              <a:t>Voice &amp; UC </a:t>
            </a:r>
            <a:r>
              <a:rPr lang="en-US" sz="2000" kern="0" dirty="0">
                <a:latin typeface="Arial"/>
                <a:cs typeface="Arial"/>
              </a:rPr>
              <a:t>pre-packaged</a:t>
            </a:r>
            <a:endParaRPr kumimoji="0" lang="en-US" sz="2000" b="0" i="0" u="none" strike="noStrike" kern="0" cap="none" spc="0" normalizeH="0" baseline="0" noProof="0" dirty="0">
              <a:ln>
                <a:noFill/>
              </a:ln>
              <a:effectLst/>
              <a:uLnTx/>
              <a:uFillTx/>
              <a:latin typeface="Arial"/>
              <a:cs typeface="Arial"/>
            </a:endParaRP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cs typeface="Arial"/>
              </a:rPr>
              <a:t>Available for all Deployments</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cs typeface="Arial"/>
              </a:rPr>
              <a:t>Software Support always </a:t>
            </a:r>
            <a:r>
              <a:rPr kumimoji="0" lang="en-US" sz="2000" b="0" i="0" u="none" strike="noStrike" kern="0" cap="none" spc="0" normalizeH="0" baseline="0" noProof="0" dirty="0" smtClean="0">
                <a:ln>
                  <a:noFill/>
                </a:ln>
                <a:effectLst/>
                <a:uLnTx/>
                <a:uFillTx/>
                <a:latin typeface="Arial"/>
                <a:cs typeface="Arial"/>
              </a:rPr>
              <a:t>included</a:t>
            </a:r>
            <a:endParaRPr kumimoji="0" lang="en-US" sz="2000" b="0" i="0" u="none" strike="noStrike" kern="0" cap="none" spc="0" normalizeH="0" baseline="0" noProof="0" dirty="0">
              <a:ln>
                <a:noFill/>
              </a:ln>
              <a:effectLst/>
              <a:uLnTx/>
              <a:uFillTx/>
              <a:latin typeface="Arial"/>
              <a:cs typeface="Arial"/>
            </a:endParaRPr>
          </a:p>
          <a:p>
            <a:pPr marL="228600" marR="0" lvl="0" indent="-228600" algn="l" defTabSz="914400" rtl="0" eaLnBrk="1" fontAlgn="base" latinLnBrk="0" hangingPunct="1">
              <a:lnSpc>
                <a:spcPct val="100000"/>
              </a:lnSpc>
              <a:spcBef>
                <a:spcPts val="18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cs typeface="Arial"/>
            </a:endParaRPr>
          </a:p>
        </p:txBody>
      </p:sp>
      <p:sp>
        <p:nvSpPr>
          <p:cNvPr id="27" name="Rechteck 47"/>
          <p:cNvSpPr/>
          <p:nvPr/>
        </p:nvSpPr>
        <p:spPr>
          <a:xfrm>
            <a:off x="4502975" y="3697167"/>
            <a:ext cx="3521673"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88C540"/>
                </a:solidFill>
                <a:effectLst/>
                <a:uLnTx/>
                <a:uFillTx/>
                <a:latin typeface="Arial"/>
                <a:cs typeface="Arial"/>
              </a:rPr>
              <a:t>Additional </a:t>
            </a:r>
            <a:r>
              <a:rPr kumimoji="0" lang="en-US" sz="1400" b="1" i="0" u="none" strike="noStrike" kern="1200" cap="none" spc="0" normalizeH="0" baseline="0" noProof="0" dirty="0">
                <a:ln>
                  <a:noFill/>
                </a:ln>
                <a:solidFill>
                  <a:srgbClr val="88C540"/>
                </a:solidFill>
                <a:effectLst/>
                <a:uLnTx/>
                <a:uFillTx/>
                <a:latin typeface="Arial"/>
                <a:cs typeface="Arial"/>
              </a:rPr>
              <a:t>Pay As You 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88C540"/>
                </a:solidFill>
                <a:effectLst/>
                <a:uLnTx/>
                <a:uFillTx/>
                <a:latin typeface="Arial"/>
                <a:cs typeface="Arial"/>
              </a:rPr>
              <a:t>Licenses </a:t>
            </a:r>
            <a:r>
              <a:rPr kumimoji="0" lang="en-US" sz="1400" b="0" i="0" u="none" strike="noStrike" kern="1200" cap="none" spc="0" normalizeH="0" baseline="0" noProof="0" dirty="0" smtClean="0">
                <a:ln>
                  <a:noFill/>
                </a:ln>
                <a:solidFill>
                  <a:srgbClr val="88C540"/>
                </a:solidFill>
                <a:effectLst/>
                <a:uLnTx/>
                <a:uFillTx/>
                <a:latin typeface="Arial"/>
                <a:cs typeface="Arial"/>
              </a:rPr>
              <a:t>available</a:t>
            </a:r>
            <a:endParaRPr kumimoji="0" lang="en-US" sz="1400" b="0" i="0" u="none" strike="noStrike" kern="1200" cap="none" spc="0" normalizeH="0" baseline="0" noProof="0" dirty="0">
              <a:ln>
                <a:noFill/>
              </a:ln>
              <a:solidFill>
                <a:srgbClr val="88C540"/>
              </a:solidFill>
              <a:effectLst/>
              <a:uLnTx/>
              <a:uFillTx/>
              <a:latin typeface="Arial"/>
              <a:cs typeface="Arial"/>
            </a:endParaRPr>
          </a:p>
        </p:txBody>
      </p:sp>
      <p:pic>
        <p:nvPicPr>
          <p:cNvPr id="9" name="Grafik 8"/>
          <p:cNvPicPr>
            <a:picLocks noChangeAspect="1"/>
          </p:cNvPicPr>
          <p:nvPr/>
        </p:nvPicPr>
        <p:blipFill>
          <a:blip r:embed="rId2"/>
          <a:stretch>
            <a:fillRect/>
          </a:stretch>
        </p:blipFill>
        <p:spPr>
          <a:xfrm>
            <a:off x="5487870" y="1619141"/>
            <a:ext cx="1091279" cy="1579001"/>
          </a:xfrm>
          <a:prstGeom prst="rect">
            <a:avLst/>
          </a:prstGeom>
        </p:spPr>
      </p:pic>
      <p:pic>
        <p:nvPicPr>
          <p:cNvPr id="10" name="Grafik 9"/>
          <p:cNvPicPr>
            <a:picLocks noChangeAspect="1"/>
          </p:cNvPicPr>
          <p:nvPr/>
        </p:nvPicPr>
        <p:blipFill>
          <a:blip r:embed="rId3"/>
          <a:stretch>
            <a:fillRect/>
          </a:stretch>
        </p:blipFill>
        <p:spPr>
          <a:xfrm>
            <a:off x="6499629" y="1967354"/>
            <a:ext cx="1158340" cy="1579001"/>
          </a:xfrm>
          <a:prstGeom prst="rect">
            <a:avLst/>
          </a:prstGeom>
        </p:spPr>
      </p:pic>
      <p:pic>
        <p:nvPicPr>
          <p:cNvPr id="112" name="Picture 1353" descr="gauge.png"/>
          <p:cNvPicPr>
            <a:picLocks noChangeAspect="1"/>
          </p:cNvPicPr>
          <p:nvPr/>
        </p:nvPicPr>
        <p:blipFill>
          <a:blip r:embed="rId4" cstate="print"/>
          <a:srcRect/>
          <a:stretch>
            <a:fillRect/>
          </a:stretch>
        </p:blipFill>
        <p:spPr bwMode="auto">
          <a:xfrm>
            <a:off x="7528972" y="1417019"/>
            <a:ext cx="827076" cy="550335"/>
          </a:xfrm>
          <a:prstGeom prst="rect">
            <a:avLst/>
          </a:prstGeom>
          <a:noFill/>
          <a:ln w="9525">
            <a:noFill/>
            <a:miter lim="800000"/>
            <a:headEnd/>
            <a:tailEnd/>
          </a:ln>
        </p:spPr>
      </p:pic>
      <p:pic>
        <p:nvPicPr>
          <p:cNvPr id="15" name="Grafik 14"/>
          <p:cNvPicPr>
            <a:picLocks noChangeAspect="1"/>
          </p:cNvPicPr>
          <p:nvPr/>
        </p:nvPicPr>
        <p:blipFill>
          <a:blip r:embed="rId5"/>
          <a:stretch>
            <a:fillRect/>
          </a:stretch>
        </p:blipFill>
        <p:spPr>
          <a:xfrm>
            <a:off x="7528972" y="2311573"/>
            <a:ext cx="1158340" cy="1579001"/>
          </a:xfrm>
          <a:prstGeom prst="rect">
            <a:avLst/>
          </a:prstGeom>
        </p:spPr>
      </p:pic>
      <p:sp>
        <p:nvSpPr>
          <p:cNvPr id="3" name="Textfeld 2"/>
          <p:cNvSpPr txBox="1"/>
          <p:nvPr/>
        </p:nvSpPr>
        <p:spPr>
          <a:xfrm>
            <a:off x="4076409" y="132623"/>
            <a:ext cx="914400" cy="914400"/>
          </a:xfrm>
          <a:prstGeom prst="rect">
            <a:avLst/>
          </a:prstGeom>
          <a:noFill/>
        </p:spPr>
        <p:txBody>
          <a:bodyPr wrap="none" rtlCol="0">
            <a:noAutofit/>
          </a:bodyPr>
          <a:lstStyle/>
          <a:p>
            <a:endParaRPr lang="de-DE" sz="1600" dirty="0" err="1" smtClean="0">
              <a:solidFill>
                <a:schemeClr val="bg1"/>
              </a:solidFill>
            </a:endParaRPr>
          </a:p>
        </p:txBody>
      </p:sp>
      <p:sp>
        <p:nvSpPr>
          <p:cNvPr id="2" name="Textfeld 1"/>
          <p:cNvSpPr txBox="1"/>
          <p:nvPr/>
        </p:nvSpPr>
        <p:spPr>
          <a:xfrm>
            <a:off x="4878493" y="4620043"/>
            <a:ext cx="3808819" cy="369332"/>
          </a:xfrm>
          <a:prstGeom prst="rect">
            <a:avLst/>
          </a:prstGeom>
          <a:noFill/>
        </p:spPr>
        <p:txBody>
          <a:bodyPr wrap="square" rtlCol="0">
            <a:spAutoFit/>
          </a:bodyPr>
          <a:lstStyle/>
          <a:p>
            <a:r>
              <a:rPr lang="de-DE" sz="900" b="1" dirty="0" err="1" smtClean="0">
                <a:solidFill>
                  <a:schemeClr val="bg1"/>
                </a:solidFill>
              </a:rPr>
              <a:t>Please</a:t>
            </a:r>
            <a:r>
              <a:rPr lang="de-DE" sz="900" b="1" dirty="0" smtClean="0">
                <a:solidFill>
                  <a:schemeClr val="bg1"/>
                </a:solidFill>
              </a:rPr>
              <a:t> </a:t>
            </a:r>
            <a:r>
              <a:rPr lang="de-DE" sz="900" b="1" dirty="0" err="1" smtClean="0">
                <a:solidFill>
                  <a:schemeClr val="bg1"/>
                </a:solidFill>
              </a:rPr>
              <a:t>note</a:t>
            </a:r>
            <a:r>
              <a:rPr lang="de-DE" sz="900" b="1" dirty="0" smtClean="0">
                <a:solidFill>
                  <a:schemeClr val="bg1"/>
                </a:solidFill>
              </a:rPr>
              <a:t>: </a:t>
            </a:r>
            <a:r>
              <a:rPr lang="de-DE" sz="900" dirty="0" smtClean="0">
                <a:solidFill>
                  <a:schemeClr val="bg1"/>
                </a:solidFill>
              </a:rPr>
              <a:t>Pay As </a:t>
            </a:r>
            <a:r>
              <a:rPr lang="de-DE" sz="900" dirty="0" err="1" smtClean="0">
                <a:solidFill>
                  <a:schemeClr val="bg1"/>
                </a:solidFill>
              </a:rPr>
              <a:t>You</a:t>
            </a:r>
            <a:r>
              <a:rPr lang="de-DE" sz="900" dirty="0" smtClean="0">
                <a:solidFill>
                  <a:schemeClr val="bg1"/>
                </a:solidFill>
              </a:rPr>
              <a:t> Go </a:t>
            </a:r>
            <a:r>
              <a:rPr lang="de-DE" sz="900" dirty="0" err="1" smtClean="0">
                <a:solidFill>
                  <a:schemeClr val="bg1"/>
                </a:solidFill>
              </a:rPr>
              <a:t>is</a:t>
            </a:r>
            <a:r>
              <a:rPr lang="de-DE" sz="900" dirty="0" smtClean="0">
                <a:solidFill>
                  <a:schemeClr val="bg1"/>
                </a:solidFill>
              </a:rPr>
              <a:t> not </a:t>
            </a:r>
            <a:r>
              <a:rPr lang="de-DE" sz="900" dirty="0" err="1" smtClean="0">
                <a:solidFill>
                  <a:schemeClr val="bg1"/>
                </a:solidFill>
              </a:rPr>
              <a:t>yet</a:t>
            </a:r>
            <a:r>
              <a:rPr lang="de-DE" sz="900" dirty="0" smtClean="0">
                <a:solidFill>
                  <a:schemeClr val="bg1"/>
                </a:solidFill>
              </a:rPr>
              <a:t> </a:t>
            </a:r>
            <a:r>
              <a:rPr lang="de-DE" sz="900" dirty="0" err="1" smtClean="0">
                <a:solidFill>
                  <a:schemeClr val="bg1"/>
                </a:solidFill>
              </a:rPr>
              <a:t>released</a:t>
            </a:r>
            <a:r>
              <a:rPr lang="de-DE" sz="900" dirty="0" smtClean="0">
                <a:solidFill>
                  <a:schemeClr val="bg1"/>
                </a:solidFill>
              </a:rPr>
              <a:t> to NAM – </a:t>
            </a:r>
            <a:r>
              <a:rPr lang="de-DE" sz="900" dirty="0" err="1" smtClean="0">
                <a:solidFill>
                  <a:schemeClr val="bg1"/>
                </a:solidFill>
              </a:rPr>
              <a:t>please</a:t>
            </a:r>
            <a:r>
              <a:rPr lang="de-DE" sz="900" dirty="0" smtClean="0">
                <a:solidFill>
                  <a:schemeClr val="bg1"/>
                </a:solidFill>
              </a:rPr>
              <a:t> </a:t>
            </a:r>
            <a:r>
              <a:rPr lang="de-DE" sz="900" dirty="0" err="1" smtClean="0">
                <a:solidFill>
                  <a:schemeClr val="bg1"/>
                </a:solidFill>
              </a:rPr>
              <a:t>get</a:t>
            </a:r>
            <a:r>
              <a:rPr lang="de-DE" sz="900" dirty="0" smtClean="0">
                <a:solidFill>
                  <a:schemeClr val="bg1"/>
                </a:solidFill>
              </a:rPr>
              <a:t> in </a:t>
            </a:r>
            <a:r>
              <a:rPr lang="de-DE" sz="900" dirty="0" err="1" smtClean="0">
                <a:solidFill>
                  <a:schemeClr val="bg1"/>
                </a:solidFill>
              </a:rPr>
              <a:t>contact</a:t>
            </a:r>
            <a:r>
              <a:rPr lang="de-DE" sz="900" dirty="0" smtClean="0">
                <a:solidFill>
                  <a:schemeClr val="bg1"/>
                </a:solidFill>
              </a:rPr>
              <a:t> </a:t>
            </a:r>
            <a:r>
              <a:rPr lang="de-DE" sz="900" dirty="0" err="1" smtClean="0">
                <a:solidFill>
                  <a:schemeClr val="bg1"/>
                </a:solidFill>
              </a:rPr>
              <a:t>with</a:t>
            </a:r>
            <a:r>
              <a:rPr lang="de-DE" sz="900" dirty="0" smtClean="0">
                <a:solidFill>
                  <a:schemeClr val="bg1"/>
                </a:solidFill>
              </a:rPr>
              <a:t> </a:t>
            </a:r>
            <a:r>
              <a:rPr lang="de-DE" sz="900" dirty="0" err="1" smtClean="0">
                <a:solidFill>
                  <a:schemeClr val="bg1"/>
                </a:solidFill>
              </a:rPr>
              <a:t>your</a:t>
            </a:r>
            <a:r>
              <a:rPr lang="de-DE" sz="900" dirty="0" smtClean="0">
                <a:solidFill>
                  <a:schemeClr val="bg1"/>
                </a:solidFill>
              </a:rPr>
              <a:t> </a:t>
            </a:r>
            <a:r>
              <a:rPr lang="de-DE" sz="900" dirty="0" err="1" smtClean="0">
                <a:solidFill>
                  <a:schemeClr val="bg1"/>
                </a:solidFill>
              </a:rPr>
              <a:t>local</a:t>
            </a:r>
            <a:r>
              <a:rPr lang="de-DE" sz="900" dirty="0" smtClean="0">
                <a:solidFill>
                  <a:schemeClr val="bg1"/>
                </a:solidFill>
              </a:rPr>
              <a:t> UNIFY Partner Manager</a:t>
            </a:r>
          </a:p>
        </p:txBody>
      </p:sp>
    </p:spTree>
    <p:extLst>
      <p:ext uri="{BB962C8B-B14F-4D97-AF65-F5344CB8AC3E}">
        <p14:creationId xmlns:p14="http://schemas.microsoft.com/office/powerpoint/2010/main" val="3552897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0649"/>
            <a:ext cx="9144000" cy="3077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4505324" y="2001471"/>
            <a:ext cx="3581401" cy="1569660"/>
          </a:xfrm>
          <a:prstGeom prst="rect">
            <a:avLst/>
          </a:prstGeom>
          <a:noFill/>
        </p:spPr>
        <p:txBody>
          <a:bodyPr wrap="square" rtlCol="0">
            <a:spAutoFit/>
          </a:bodyPr>
          <a:lstStyle/>
          <a:p>
            <a:pPr algn="ctr"/>
            <a:r>
              <a:rPr lang="en-US" sz="9600" b="1" dirty="0">
                <a:solidFill>
                  <a:srgbClr val="FFFFFF"/>
                </a:solidFill>
              </a:rPr>
              <a:t>Q &amp; A</a:t>
            </a:r>
          </a:p>
        </p:txBody>
      </p:sp>
      <p:sp>
        <p:nvSpPr>
          <p:cNvPr id="5" name="Title 4"/>
          <p:cNvSpPr>
            <a:spLocks noGrp="1"/>
          </p:cNvSpPr>
          <p:nvPr>
            <p:ph type="title"/>
          </p:nvPr>
        </p:nvSpPr>
        <p:spPr/>
        <p:txBody>
          <a:bodyPr/>
          <a:lstStyle/>
          <a:p>
            <a:r>
              <a:rPr lang="en-US" dirty="0"/>
              <a:t>Any Questions?</a:t>
            </a:r>
            <a:br>
              <a:rPr lang="en-US" dirty="0"/>
            </a:br>
            <a:r>
              <a:rPr lang="en-US" sz="2100" dirty="0">
                <a:solidFill>
                  <a:schemeClr val="bg1"/>
                </a:solidFill>
              </a:rPr>
              <a:t>We´re here to help and support</a:t>
            </a:r>
          </a:p>
        </p:txBody>
      </p:sp>
      <p:sp>
        <p:nvSpPr>
          <p:cNvPr id="3" name="Slide Number Placeholder 2"/>
          <p:cNvSpPr>
            <a:spLocks noGrp="1"/>
          </p:cNvSpPr>
          <p:nvPr>
            <p:ph type="sldNum" sz="quarter" idx="11"/>
          </p:nvPr>
        </p:nvSpPr>
        <p:spPr/>
        <p:txBody>
          <a:bodyPr/>
          <a:lstStyle/>
          <a:p>
            <a:fld id="{17D12EB2-65EB-42B5-BD12-C249B32EFE95}" type="slidenum">
              <a:rPr lang="en-US" sz="900" smtClean="0"/>
              <a:pPr/>
              <a:t>40</a:t>
            </a:fld>
            <a:endParaRPr lang="en-US" sz="900"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599" y="1735313"/>
            <a:ext cx="3468278" cy="2311607"/>
          </a:xfrm>
          <a:prstGeom prst="rect">
            <a:avLst/>
          </a:prstGeom>
        </p:spPr>
      </p:pic>
      <p:sp>
        <p:nvSpPr>
          <p:cNvPr id="2" name="Fußzeilenplatzhalter 1"/>
          <p:cNvSpPr>
            <a:spLocks noGrp="1"/>
          </p:cNvSpPr>
          <p:nvPr>
            <p:ph type="ftr" sz="quarter" idx="3"/>
          </p:nvPr>
        </p:nvSpPr>
        <p:spPr/>
        <p:txBody>
          <a:bodyPr/>
          <a:lstStyle/>
          <a:p>
            <a:r>
              <a:rPr lang="en-US" smtClean="0"/>
              <a:t>Copyright © Unify Software &amp; Solutions GmbH &amp; Co. KG 2016. All rights reserved.</a:t>
            </a:r>
            <a:endParaRPr lang="en-US" dirty="0"/>
          </a:p>
        </p:txBody>
      </p:sp>
    </p:spTree>
    <p:extLst>
      <p:ext uri="{BB962C8B-B14F-4D97-AF65-F5344CB8AC3E}">
        <p14:creationId xmlns:p14="http://schemas.microsoft.com/office/powerpoint/2010/main" val="412876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farm6.staticflickr.com/5459/9604403625_dc69bfa1e9_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9"/>
          <a:stretch/>
        </p:blipFill>
        <p:spPr bwMode="auto">
          <a:xfrm>
            <a:off x="-10995" y="1037"/>
            <a:ext cx="9154995" cy="41516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0" y="112590"/>
            <a:ext cx="9144000" cy="4152900"/>
          </a:xfrm>
          <a:prstGeom prst="rect">
            <a:avLst/>
          </a:prstGeom>
          <a:solidFill>
            <a:srgbClr val="2026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Rectangle 5"/>
          <p:cNvSpPr/>
          <p:nvPr/>
        </p:nvSpPr>
        <p:spPr>
          <a:xfrm>
            <a:off x="2447925" y="4629150"/>
            <a:ext cx="170497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Arial"/>
            </a:endParaRPr>
          </a:p>
        </p:txBody>
      </p:sp>
      <p:pic>
        <p:nvPicPr>
          <p:cNvPr id="10" name="Picture 4" descr="column-graphic-alone_cmyk-cs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8" y="1276350"/>
            <a:ext cx="298844" cy="1483783"/>
          </a:xfrm>
          <a:prstGeom prst="rect">
            <a:avLst/>
          </a:prstGeom>
        </p:spPr>
      </p:pic>
      <p:sp>
        <p:nvSpPr>
          <p:cNvPr id="11" name="Rechteck 4"/>
          <p:cNvSpPr>
            <a:spLocks noChangeArrowheads="1"/>
          </p:cNvSpPr>
          <p:nvPr/>
        </p:nvSpPr>
        <p:spPr bwMode="auto">
          <a:xfrm>
            <a:off x="3464729" y="982807"/>
            <a:ext cx="5291343" cy="1661993"/>
          </a:xfrm>
          <a:prstGeom prst="rect">
            <a:avLst/>
          </a:prstGeom>
          <a:noFill/>
          <a:ln>
            <a:noFill/>
          </a:ln>
          <a:extLst/>
        </p:spPr>
        <p:txBody>
          <a:bodyPr wrap="square">
            <a:spAutoFit/>
          </a:bodyPr>
          <a:lstStyle/>
          <a:p>
            <a:r>
              <a:rPr lang="en-US" sz="4400" b="1" dirty="0">
                <a:solidFill>
                  <a:srgbClr val="88C540"/>
                </a:solidFill>
                <a:latin typeface="Arial"/>
                <a:ea typeface="MS PGothic" pitchFamily="34" charset="-128"/>
              </a:rPr>
              <a:t>Let´s</a:t>
            </a:r>
            <a:r>
              <a:rPr lang="en-US" sz="3200" b="1" dirty="0">
                <a:solidFill>
                  <a:srgbClr val="88C540"/>
                </a:solidFill>
                <a:latin typeface="Arial"/>
                <a:ea typeface="MS PGothic" pitchFamily="34" charset="-128"/>
              </a:rPr>
              <a:t> </a:t>
            </a:r>
            <a:r>
              <a:rPr lang="en-US" sz="2400" b="1" dirty="0" smtClean="0">
                <a:solidFill>
                  <a:srgbClr val="88C540"/>
                </a:solidFill>
                <a:latin typeface="Arial"/>
                <a:ea typeface="MS PGothic" pitchFamily="34" charset="-128"/>
              </a:rPr>
              <a:t>Pay As You </a:t>
            </a:r>
            <a:r>
              <a:rPr lang="en-US" sz="4400" b="1" dirty="0" smtClean="0">
                <a:solidFill>
                  <a:srgbClr val="88C540"/>
                </a:solidFill>
                <a:latin typeface="Arial"/>
                <a:ea typeface="MS PGothic" pitchFamily="34" charset="-128"/>
              </a:rPr>
              <a:t>Go</a:t>
            </a:r>
            <a:r>
              <a:rPr lang="en-US" sz="4800" b="1" dirty="0" smtClean="0">
                <a:solidFill>
                  <a:srgbClr val="88C540"/>
                </a:solidFill>
                <a:latin typeface="Arial"/>
                <a:ea typeface="MS PGothic" pitchFamily="34" charset="-128"/>
              </a:rPr>
              <a:t>!</a:t>
            </a:r>
            <a:endParaRPr lang="en-US" sz="4800" b="1" dirty="0">
              <a:solidFill>
                <a:srgbClr val="88C540"/>
              </a:solidFill>
              <a:latin typeface="Arial"/>
              <a:ea typeface="MS PGothic" pitchFamily="34" charset="-128"/>
            </a:endParaRPr>
          </a:p>
          <a:p>
            <a:pPr>
              <a:spcBef>
                <a:spcPts val="600"/>
              </a:spcBef>
            </a:pPr>
            <a:endParaRPr lang="en-US" sz="1100" b="1" dirty="0">
              <a:solidFill>
                <a:srgbClr val="FFFFFF"/>
              </a:solidFill>
              <a:latin typeface="Arial"/>
              <a:ea typeface="MS PGothic" pitchFamily="34" charset="-128"/>
            </a:endParaRPr>
          </a:p>
          <a:p>
            <a:pPr>
              <a:spcBef>
                <a:spcPts val="600"/>
              </a:spcBef>
            </a:pPr>
            <a:r>
              <a:rPr lang="en-US" sz="1400" b="1" dirty="0">
                <a:solidFill>
                  <a:srgbClr val="FFFFFF"/>
                </a:solidFill>
                <a:latin typeface="Arial"/>
                <a:ea typeface="MS PGothic" pitchFamily="34" charset="-128"/>
              </a:rPr>
              <a:t>OpenScape Business –</a:t>
            </a:r>
          </a:p>
          <a:p>
            <a:pPr>
              <a:spcBef>
                <a:spcPts val="600"/>
              </a:spcBef>
            </a:pPr>
            <a:r>
              <a:rPr lang="en-US" sz="1400" b="1" dirty="0">
                <a:solidFill>
                  <a:srgbClr val="FFFFFF"/>
                </a:solidFill>
                <a:latin typeface="Arial"/>
                <a:ea typeface="MS PGothic" pitchFamily="34" charset="-128"/>
              </a:rPr>
              <a:t>and you can even make calls with it!</a:t>
            </a:r>
            <a:endParaRPr lang="en-US" sz="1400" dirty="0">
              <a:solidFill>
                <a:srgbClr val="FFFFFF"/>
              </a:solidFill>
              <a:latin typeface="Arial"/>
              <a:ea typeface="MS PGothic" pitchFamily="34" charset="-128"/>
            </a:endParaRPr>
          </a:p>
        </p:txBody>
      </p:sp>
      <p:sp>
        <p:nvSpPr>
          <p:cNvPr id="14" name="Rechteck 13"/>
          <p:cNvSpPr/>
          <p:nvPr/>
        </p:nvSpPr>
        <p:spPr>
          <a:xfrm>
            <a:off x="3450155" y="3093527"/>
            <a:ext cx="3205558" cy="769441"/>
          </a:xfrm>
          <a:prstGeom prst="rect">
            <a:avLst/>
          </a:prstGeom>
          <a:noFill/>
        </p:spPr>
        <p:txBody>
          <a:bodyPr wrap="none">
            <a:spAutoFit/>
          </a:bodyPr>
          <a:lstStyle/>
          <a:p>
            <a:r>
              <a:rPr lang="en-US" sz="4400" b="1" dirty="0">
                <a:solidFill>
                  <a:srgbClr val="FFFFFF"/>
                </a:solidFill>
                <a:latin typeface="Arial"/>
                <a:ea typeface="MS PGothic" pitchFamily="34" charset="-128"/>
              </a:rPr>
              <a:t>Thank You!</a:t>
            </a:r>
            <a:endParaRPr lang="en-US" dirty="0">
              <a:solidFill>
                <a:srgbClr val="FFFFFF"/>
              </a:solidFill>
              <a:latin typeface="Arial"/>
              <a:ea typeface="MS PGothic" pitchFamily="34" charset="-128"/>
            </a:endParaRPr>
          </a:p>
        </p:txBody>
      </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63725">
            <a:off x="1086206" y="677417"/>
            <a:ext cx="1726794" cy="3281546"/>
          </a:xfrm>
          <a:prstGeom prst="rect">
            <a:avLst/>
          </a:prstGeom>
        </p:spPr>
      </p:pic>
    </p:spTree>
    <p:extLst>
      <p:ext uri="{BB962C8B-B14F-4D97-AF65-F5344CB8AC3E}">
        <p14:creationId xmlns:p14="http://schemas.microsoft.com/office/powerpoint/2010/main" val="7377004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means</a:t>
            </a:r>
            <a:r>
              <a:rPr lang="de-DE" dirty="0" smtClean="0"/>
              <a:t>…</a:t>
            </a:r>
            <a:endParaRPr lang="de-DE" dirty="0"/>
          </a:p>
        </p:txBody>
      </p:sp>
      <p:sp>
        <p:nvSpPr>
          <p:cNvPr id="3" name="Foliennummernplatzhalter 2"/>
          <p:cNvSpPr>
            <a:spLocks noGrp="1"/>
          </p:cNvSpPr>
          <p:nvPr>
            <p:ph type="sldNum" sz="quarter" idx="11"/>
          </p:nvPr>
        </p:nvSpPr>
        <p:spPr/>
        <p:txBody>
          <a:bodyPr/>
          <a:lstStyle/>
          <a:p>
            <a:fld id="{17D12EB2-65EB-42B5-BD12-C249B32EFE95}" type="slidenum">
              <a:rPr lang="en-US" smtClean="0"/>
              <a:pPr/>
              <a:t>5</a:t>
            </a:fld>
            <a:endParaRPr lang="en-US"/>
          </a:p>
        </p:txBody>
      </p:sp>
      <p:sp>
        <p:nvSpPr>
          <p:cNvPr id="4" name="Fußzeilenplatzhalter 3"/>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5" name="Rechteck 4"/>
          <p:cNvSpPr/>
          <p:nvPr/>
        </p:nvSpPr>
        <p:spPr>
          <a:xfrm>
            <a:off x="604668" y="2785356"/>
            <a:ext cx="6058599" cy="707886"/>
          </a:xfrm>
          <a:prstGeom prst="rect">
            <a:avLst/>
          </a:prstGeom>
        </p:spPr>
        <p:txBody>
          <a:bodyPr wrap="square">
            <a:spAutoFit/>
          </a:bodyPr>
          <a:lstStyle/>
          <a:p>
            <a:r>
              <a:rPr lang="en-US" dirty="0" smtClean="0">
                <a:solidFill>
                  <a:srgbClr val="252525"/>
                </a:solidFill>
                <a:latin typeface="Arial" panose="020B0604020202020204" pitchFamily="34" charset="0"/>
              </a:rPr>
              <a:t>OPEX</a:t>
            </a:r>
          </a:p>
          <a:p>
            <a:r>
              <a:rPr lang="en-US" sz="1100" i="1" dirty="0" smtClean="0">
                <a:solidFill>
                  <a:srgbClr val="252525"/>
                </a:solidFill>
                <a:latin typeface="Arial" panose="020B0604020202020204" pitchFamily="34" charset="0"/>
              </a:rPr>
              <a:t>An</a:t>
            </a:r>
            <a:r>
              <a:rPr lang="en-US" sz="1100" i="1" dirty="0">
                <a:solidFill>
                  <a:srgbClr val="252525"/>
                </a:solidFill>
                <a:latin typeface="Arial" panose="020B0604020202020204" pitchFamily="34" charset="0"/>
              </a:rPr>
              <a:t> </a:t>
            </a:r>
            <a:r>
              <a:rPr lang="en-US" sz="1100" b="1" i="1" dirty="0">
                <a:solidFill>
                  <a:srgbClr val="252525"/>
                </a:solidFill>
                <a:latin typeface="Arial" panose="020B0604020202020204" pitchFamily="34" charset="0"/>
              </a:rPr>
              <a:t>operating expense</a:t>
            </a:r>
            <a:r>
              <a:rPr lang="en-US" sz="1100" i="1" dirty="0">
                <a:solidFill>
                  <a:srgbClr val="252525"/>
                </a:solidFill>
                <a:latin typeface="Arial" panose="020B0604020202020204" pitchFamily="34" charset="0"/>
              </a:rPr>
              <a:t>, </a:t>
            </a:r>
            <a:r>
              <a:rPr lang="en-US" sz="1100" b="1" i="1" dirty="0">
                <a:solidFill>
                  <a:srgbClr val="252525"/>
                </a:solidFill>
                <a:latin typeface="Arial" panose="020B0604020202020204" pitchFamily="34" charset="0"/>
              </a:rPr>
              <a:t>operating expenditure</a:t>
            </a:r>
            <a:r>
              <a:rPr lang="en-US" sz="1100" i="1" dirty="0">
                <a:solidFill>
                  <a:srgbClr val="252525"/>
                </a:solidFill>
                <a:latin typeface="Arial" panose="020B0604020202020204" pitchFamily="34" charset="0"/>
              </a:rPr>
              <a:t>, </a:t>
            </a:r>
            <a:r>
              <a:rPr lang="en-US" sz="1100" b="1" i="1" dirty="0">
                <a:solidFill>
                  <a:srgbClr val="252525"/>
                </a:solidFill>
                <a:latin typeface="Arial" panose="020B0604020202020204" pitchFamily="34" charset="0"/>
              </a:rPr>
              <a:t>operational expense</a:t>
            </a:r>
            <a:r>
              <a:rPr lang="en-US" sz="1100" i="1" dirty="0">
                <a:solidFill>
                  <a:srgbClr val="252525"/>
                </a:solidFill>
                <a:latin typeface="Arial" panose="020B0604020202020204" pitchFamily="34" charset="0"/>
              </a:rPr>
              <a:t>, </a:t>
            </a:r>
            <a:r>
              <a:rPr lang="en-US" sz="1100" b="1" i="1" dirty="0">
                <a:solidFill>
                  <a:srgbClr val="252525"/>
                </a:solidFill>
                <a:latin typeface="Arial" panose="020B0604020202020204" pitchFamily="34" charset="0"/>
              </a:rPr>
              <a:t>operational expenditure</a:t>
            </a:r>
            <a:r>
              <a:rPr lang="en-US" sz="1100" i="1" dirty="0">
                <a:solidFill>
                  <a:srgbClr val="252525"/>
                </a:solidFill>
                <a:latin typeface="Arial" panose="020B0604020202020204" pitchFamily="34" charset="0"/>
              </a:rPr>
              <a:t> or </a:t>
            </a:r>
            <a:r>
              <a:rPr lang="en-US" sz="1100" b="1" i="1" dirty="0">
                <a:solidFill>
                  <a:srgbClr val="252525"/>
                </a:solidFill>
                <a:latin typeface="Arial" panose="020B0604020202020204" pitchFamily="34" charset="0"/>
              </a:rPr>
              <a:t>OPEX</a:t>
            </a:r>
            <a:r>
              <a:rPr lang="en-US" sz="1100" i="1" dirty="0">
                <a:solidFill>
                  <a:srgbClr val="252525"/>
                </a:solidFill>
                <a:latin typeface="Arial" panose="020B0604020202020204" pitchFamily="34" charset="0"/>
              </a:rPr>
              <a:t> is an ongoing cost for running a product, business, or system</a:t>
            </a:r>
            <a:r>
              <a:rPr lang="en-US" sz="1100" i="1" dirty="0" smtClean="0">
                <a:solidFill>
                  <a:srgbClr val="252525"/>
                </a:solidFill>
                <a:latin typeface="Arial" panose="020B0604020202020204" pitchFamily="34" charset="0"/>
              </a:rPr>
              <a:t>.</a:t>
            </a:r>
            <a:endParaRPr lang="de-DE" sz="1000" dirty="0"/>
          </a:p>
        </p:txBody>
      </p:sp>
      <p:sp>
        <p:nvSpPr>
          <p:cNvPr id="6" name="Rechteck 5"/>
          <p:cNvSpPr/>
          <p:nvPr/>
        </p:nvSpPr>
        <p:spPr>
          <a:xfrm>
            <a:off x="604668" y="3594150"/>
            <a:ext cx="7410187" cy="1084912"/>
          </a:xfrm>
          <a:prstGeom prst="rect">
            <a:avLst/>
          </a:prstGeom>
        </p:spPr>
        <p:txBody>
          <a:bodyPr wrap="square">
            <a:spAutoFit/>
          </a:bodyPr>
          <a:lstStyle/>
          <a:p>
            <a:r>
              <a:rPr lang="en-US" dirty="0" smtClean="0">
                <a:solidFill>
                  <a:srgbClr val="252525"/>
                </a:solidFill>
                <a:latin typeface="Arial" panose="020B0604020202020204" pitchFamily="34" charset="0"/>
              </a:rPr>
              <a:t>SSL</a:t>
            </a:r>
            <a:r>
              <a:rPr lang="en-US" sz="2400" dirty="0" smtClean="0">
                <a:solidFill>
                  <a:srgbClr val="252525"/>
                </a:solidFill>
                <a:latin typeface="Arial" panose="020B0604020202020204" pitchFamily="34" charset="0"/>
              </a:rPr>
              <a:t> </a:t>
            </a:r>
            <a:r>
              <a:rPr lang="en-US" sz="1400" dirty="0" smtClean="0">
                <a:solidFill>
                  <a:srgbClr val="252525"/>
                </a:solidFill>
                <a:latin typeface="Arial" panose="020B0604020202020204" pitchFamily="34" charset="0"/>
              </a:rPr>
              <a:t>Subscription Software Licensing</a:t>
            </a:r>
            <a:endParaRPr lang="en-US" sz="1600" dirty="0" smtClean="0">
              <a:solidFill>
                <a:srgbClr val="252525"/>
              </a:solidFill>
              <a:latin typeface="Arial" panose="020B0604020202020204" pitchFamily="34" charset="0"/>
            </a:endParaRPr>
          </a:p>
          <a:p>
            <a:r>
              <a:rPr lang="en-US" sz="1050" i="1" dirty="0">
                <a:solidFill>
                  <a:schemeClr val="bg1"/>
                </a:solidFill>
              </a:rPr>
              <a:t>The </a:t>
            </a:r>
            <a:r>
              <a:rPr lang="en-US" sz="1050" b="1" i="1" dirty="0">
                <a:solidFill>
                  <a:schemeClr val="bg1"/>
                </a:solidFill>
              </a:rPr>
              <a:t>subscription business model </a:t>
            </a:r>
            <a:r>
              <a:rPr lang="en-US" sz="1050" i="1" dirty="0">
                <a:solidFill>
                  <a:schemeClr val="bg1"/>
                </a:solidFill>
              </a:rPr>
              <a:t>is a business model where a customer must pay a subscription price to have access to the product/service. </a:t>
            </a:r>
            <a:r>
              <a:rPr lang="en-US" sz="1050" i="1" dirty="0" smtClean="0">
                <a:solidFill>
                  <a:schemeClr val="bg1"/>
                </a:solidFill>
              </a:rPr>
              <a:t>Rather </a:t>
            </a:r>
            <a:r>
              <a:rPr lang="en-US" sz="1050" i="1" dirty="0">
                <a:solidFill>
                  <a:schemeClr val="bg1"/>
                </a:solidFill>
              </a:rPr>
              <a:t>than selling products individually, a subscription sells periodic (monthly or yearly or seasonal) use or access to a product or </a:t>
            </a:r>
            <a:r>
              <a:rPr lang="en-US" sz="1050" i="1" dirty="0" smtClean="0">
                <a:solidFill>
                  <a:schemeClr val="bg1"/>
                </a:solidFill>
              </a:rPr>
              <a:t>service</a:t>
            </a:r>
          </a:p>
          <a:p>
            <a:endParaRPr lang="de-DE" sz="900" dirty="0">
              <a:solidFill>
                <a:schemeClr val="tx2"/>
              </a:solidFill>
            </a:endParaRPr>
          </a:p>
        </p:txBody>
      </p:sp>
      <p:sp>
        <p:nvSpPr>
          <p:cNvPr id="8" name="Rechteck 7"/>
          <p:cNvSpPr/>
          <p:nvPr/>
        </p:nvSpPr>
        <p:spPr>
          <a:xfrm>
            <a:off x="604668" y="1171601"/>
            <a:ext cx="7907337" cy="877163"/>
          </a:xfrm>
          <a:prstGeom prst="rect">
            <a:avLst/>
          </a:prstGeom>
        </p:spPr>
        <p:txBody>
          <a:bodyPr wrap="square">
            <a:spAutoFit/>
          </a:bodyPr>
          <a:lstStyle/>
          <a:p>
            <a:r>
              <a:rPr lang="en-US" dirty="0" smtClean="0">
                <a:solidFill>
                  <a:srgbClr val="252525"/>
                </a:solidFill>
                <a:latin typeface="Arial" panose="020B0604020202020204" pitchFamily="34" charset="0"/>
              </a:rPr>
              <a:t>Pay As You Go</a:t>
            </a:r>
          </a:p>
          <a:p>
            <a:r>
              <a:rPr lang="en-US" sz="1100" dirty="0" smtClean="0">
                <a:solidFill>
                  <a:srgbClr val="252525"/>
                </a:solidFill>
                <a:latin typeface="Arial" panose="020B0604020202020204" pitchFamily="34" charset="0"/>
              </a:rPr>
              <a:t>It is a Unify Marketing </a:t>
            </a:r>
            <a:r>
              <a:rPr lang="en-US" sz="1100" dirty="0">
                <a:solidFill>
                  <a:srgbClr val="252525"/>
                </a:solidFill>
                <a:latin typeface="Arial" panose="020B0604020202020204" pitchFamily="34" charset="0"/>
              </a:rPr>
              <a:t>t</a:t>
            </a:r>
            <a:r>
              <a:rPr lang="en-US" sz="1100" dirty="0" smtClean="0">
                <a:solidFill>
                  <a:srgbClr val="252525"/>
                </a:solidFill>
                <a:latin typeface="Arial" panose="020B0604020202020204" pitchFamily="34" charset="0"/>
              </a:rPr>
              <a:t>erm and stands for the OpenScape Business Subscription Software Licensing (SSL) option</a:t>
            </a:r>
          </a:p>
          <a:p>
            <a:endParaRPr lang="de-DE" sz="1000" dirty="0" smtClean="0">
              <a:solidFill>
                <a:schemeClr val="tx2"/>
              </a:solidFill>
            </a:endParaRPr>
          </a:p>
          <a:p>
            <a:endParaRPr lang="de-DE" sz="1000" dirty="0"/>
          </a:p>
        </p:txBody>
      </p:sp>
      <p:sp>
        <p:nvSpPr>
          <p:cNvPr id="9" name="Rechteck 8"/>
          <p:cNvSpPr/>
          <p:nvPr/>
        </p:nvSpPr>
        <p:spPr>
          <a:xfrm>
            <a:off x="4091176" y="4723374"/>
            <a:ext cx="4572000" cy="430887"/>
          </a:xfrm>
          <a:prstGeom prst="rect">
            <a:avLst/>
          </a:prstGeom>
        </p:spPr>
        <p:txBody>
          <a:bodyPr>
            <a:spAutoFit/>
          </a:bodyPr>
          <a:lstStyle/>
          <a:p>
            <a:r>
              <a:rPr lang="de-DE" sz="1100" dirty="0">
                <a:solidFill>
                  <a:schemeClr val="tx2"/>
                </a:solidFill>
              </a:rPr>
              <a:t>Source in </a:t>
            </a:r>
            <a:r>
              <a:rPr lang="de-DE" sz="1100" i="1" dirty="0" err="1">
                <a:solidFill>
                  <a:schemeClr val="tx2"/>
                </a:solidFill>
              </a:rPr>
              <a:t>cursive</a:t>
            </a:r>
            <a:r>
              <a:rPr lang="de-DE" sz="1100" dirty="0">
                <a:solidFill>
                  <a:schemeClr val="tx2"/>
                </a:solidFill>
              </a:rPr>
              <a:t> </a:t>
            </a:r>
            <a:r>
              <a:rPr lang="de-DE" sz="1100" dirty="0" err="1">
                <a:solidFill>
                  <a:schemeClr val="tx2"/>
                </a:solidFill>
              </a:rPr>
              <a:t>letters</a:t>
            </a:r>
            <a:r>
              <a:rPr lang="de-DE" sz="1100" dirty="0">
                <a:solidFill>
                  <a:schemeClr val="tx2"/>
                </a:solidFill>
              </a:rPr>
              <a:t> </a:t>
            </a:r>
            <a:r>
              <a:rPr lang="de-DE" sz="1100" dirty="0" err="1">
                <a:solidFill>
                  <a:schemeClr val="tx2"/>
                </a:solidFill>
              </a:rPr>
              <a:t>taken</a:t>
            </a:r>
            <a:r>
              <a:rPr lang="de-DE" sz="1100" dirty="0">
                <a:solidFill>
                  <a:schemeClr val="tx2"/>
                </a:solidFill>
              </a:rPr>
              <a:t> </a:t>
            </a:r>
            <a:r>
              <a:rPr lang="de-DE" sz="1100" dirty="0" err="1">
                <a:solidFill>
                  <a:schemeClr val="tx2"/>
                </a:solidFill>
              </a:rPr>
              <a:t>from</a:t>
            </a:r>
            <a:r>
              <a:rPr lang="de-DE" sz="1100" dirty="0">
                <a:solidFill>
                  <a:schemeClr val="tx2"/>
                </a:solidFill>
              </a:rPr>
              <a:t>: </a:t>
            </a:r>
            <a:r>
              <a:rPr lang="de-DE" sz="1100" dirty="0">
                <a:solidFill>
                  <a:schemeClr val="tx2"/>
                </a:solidFill>
                <a:hlinkClick r:id="rId2"/>
              </a:rPr>
              <a:t>https</a:t>
            </a:r>
            <a:r>
              <a:rPr lang="de-DE" sz="1100" dirty="0" smtClean="0">
                <a:solidFill>
                  <a:schemeClr val="tx2"/>
                </a:solidFill>
                <a:hlinkClick r:id="rId2"/>
              </a:rPr>
              <a:t>://en.wikipedia.org</a:t>
            </a:r>
            <a:endParaRPr lang="de-DE" sz="1100" dirty="0" smtClean="0">
              <a:solidFill>
                <a:schemeClr val="tx2"/>
              </a:solidFill>
            </a:endParaRPr>
          </a:p>
          <a:p>
            <a:endParaRPr lang="de-DE" sz="1100" dirty="0">
              <a:solidFill>
                <a:schemeClr val="tx2"/>
              </a:solidFill>
            </a:endParaRPr>
          </a:p>
        </p:txBody>
      </p:sp>
      <p:sp>
        <p:nvSpPr>
          <p:cNvPr id="10" name="Rechteck 9"/>
          <p:cNvSpPr/>
          <p:nvPr/>
        </p:nvSpPr>
        <p:spPr>
          <a:xfrm>
            <a:off x="604668" y="1850906"/>
            <a:ext cx="7195441" cy="1061829"/>
          </a:xfrm>
          <a:prstGeom prst="rect">
            <a:avLst/>
          </a:prstGeom>
        </p:spPr>
        <p:txBody>
          <a:bodyPr wrap="square">
            <a:spAutoFit/>
          </a:bodyPr>
          <a:lstStyle/>
          <a:p>
            <a:r>
              <a:rPr lang="en-US" dirty="0" smtClean="0">
                <a:solidFill>
                  <a:srgbClr val="252525"/>
                </a:solidFill>
                <a:latin typeface="Arial" panose="020B0604020202020204" pitchFamily="34" charset="0"/>
              </a:rPr>
              <a:t>CAPEX</a:t>
            </a:r>
          </a:p>
          <a:p>
            <a:r>
              <a:rPr lang="en-US" sz="1100" b="1" i="1" dirty="0">
                <a:solidFill>
                  <a:srgbClr val="252525"/>
                </a:solidFill>
                <a:latin typeface="Arial" panose="020B0604020202020204" pitchFamily="34" charset="0"/>
              </a:rPr>
              <a:t>Capital expenditure </a:t>
            </a:r>
            <a:r>
              <a:rPr lang="en-US" sz="1100" i="1" dirty="0">
                <a:solidFill>
                  <a:srgbClr val="252525"/>
                </a:solidFill>
                <a:latin typeface="Arial" panose="020B0604020202020204" pitchFamily="34" charset="0"/>
              </a:rPr>
              <a:t>or </a:t>
            </a:r>
            <a:r>
              <a:rPr lang="en-US" sz="1100" b="1" i="1" dirty="0">
                <a:solidFill>
                  <a:srgbClr val="252525"/>
                </a:solidFill>
                <a:latin typeface="Arial" panose="020B0604020202020204" pitchFamily="34" charset="0"/>
              </a:rPr>
              <a:t>capital expense </a:t>
            </a:r>
            <a:r>
              <a:rPr lang="en-US" sz="1100" i="1" dirty="0">
                <a:solidFill>
                  <a:srgbClr val="252525"/>
                </a:solidFill>
                <a:latin typeface="Arial" panose="020B0604020202020204" pitchFamily="34" charset="0"/>
              </a:rPr>
              <a:t>("capex") is an expense where the benefit continues over a long period, rather than being exhausted in a short period. Such expenditure is of a non-recurring nature and results in acquisition of permanent assets. It is thus distinct from a recurring expense.</a:t>
            </a:r>
            <a:endParaRPr lang="de-DE" sz="1000" i="1" dirty="0" smtClean="0">
              <a:solidFill>
                <a:schemeClr val="tx2"/>
              </a:solidFill>
            </a:endParaRPr>
          </a:p>
          <a:p>
            <a:endParaRPr lang="de-DE" sz="1000" dirty="0"/>
          </a:p>
        </p:txBody>
      </p:sp>
    </p:spTree>
    <p:extLst>
      <p:ext uri="{BB962C8B-B14F-4D97-AF65-F5344CB8AC3E}">
        <p14:creationId xmlns:p14="http://schemas.microsoft.com/office/powerpoint/2010/main" val="412556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 Per </a:t>
            </a:r>
            <a:r>
              <a:rPr lang="de-DE" dirty="0" err="1" smtClean="0"/>
              <a:t>Use</a:t>
            </a:r>
            <a:r>
              <a:rPr lang="de-DE" dirty="0" smtClean="0"/>
              <a:t> – a Market Driver</a:t>
            </a:r>
            <a:endParaRPr lang="de-DE" sz="16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6</a:t>
            </a:fld>
            <a:endParaRPr lang="en-US" dirty="0"/>
          </a:p>
        </p:txBody>
      </p:sp>
      <p:sp>
        <p:nvSpPr>
          <p:cNvPr id="5" name="Fußzeilenplatzhalter 4"/>
          <p:cNvSpPr>
            <a:spLocks noGrp="1"/>
          </p:cNvSpPr>
          <p:nvPr>
            <p:ph type="ftr" sz="quarter" idx="3"/>
          </p:nvPr>
        </p:nvSpPr>
        <p:spPr/>
        <p:txBody>
          <a:bodyPr/>
          <a:lstStyle/>
          <a:p>
            <a:r>
              <a:rPr lang="en-US" dirty="0" smtClean="0"/>
              <a:t>Copyright © Unify Software &amp; Solutions GmbH &amp; Co. KG 2016. All rights reserved.</a:t>
            </a:r>
            <a:endParaRPr lang="en-US" dirty="0"/>
          </a:p>
        </p:txBody>
      </p:sp>
      <p:pic>
        <p:nvPicPr>
          <p:cNvPr id="7" name="Grafik 6"/>
          <p:cNvPicPr>
            <a:picLocks noChangeAspect="1"/>
          </p:cNvPicPr>
          <p:nvPr/>
        </p:nvPicPr>
        <p:blipFill>
          <a:blip r:embed="rId2"/>
          <a:stretch>
            <a:fillRect/>
          </a:stretch>
        </p:blipFill>
        <p:spPr>
          <a:xfrm>
            <a:off x="542048" y="2046174"/>
            <a:ext cx="3595332" cy="2369401"/>
          </a:xfrm>
          <a:prstGeom prst="rect">
            <a:avLst/>
          </a:prstGeom>
        </p:spPr>
      </p:pic>
      <p:sp>
        <p:nvSpPr>
          <p:cNvPr id="9" name="Textfeld 8"/>
          <p:cNvSpPr txBox="1"/>
          <p:nvPr/>
        </p:nvSpPr>
        <p:spPr>
          <a:xfrm>
            <a:off x="2987040" y="2734491"/>
            <a:ext cx="45719" cy="95795"/>
          </a:xfrm>
          <a:prstGeom prst="rect">
            <a:avLst/>
          </a:prstGeom>
          <a:noFill/>
        </p:spPr>
        <p:txBody>
          <a:bodyPr wrap="square" rtlCol="0">
            <a:noAutofit/>
          </a:bodyPr>
          <a:lstStyle/>
          <a:p>
            <a:endParaRPr lang="de-DE" sz="1600" dirty="0" err="1" smtClean="0">
              <a:solidFill>
                <a:schemeClr val="bg1"/>
              </a:solidFill>
            </a:endParaRPr>
          </a:p>
        </p:txBody>
      </p:sp>
      <p:sp>
        <p:nvSpPr>
          <p:cNvPr id="10" name="Textfeld 9"/>
          <p:cNvSpPr txBox="1"/>
          <p:nvPr/>
        </p:nvSpPr>
        <p:spPr>
          <a:xfrm>
            <a:off x="4780146" y="1631002"/>
            <a:ext cx="4000378" cy="2830350"/>
          </a:xfrm>
          <a:prstGeom prst="rect">
            <a:avLst/>
          </a:prstGeom>
          <a:noFill/>
        </p:spPr>
        <p:txBody>
          <a:bodyPr wrap="none" rtlCol="0">
            <a:noAutofit/>
          </a:bodyPr>
          <a:lstStyle/>
          <a:p>
            <a:pPr algn="ctr"/>
            <a:r>
              <a:rPr lang="de-DE" sz="1600" b="1" dirty="0" err="1" smtClean="0">
                <a:solidFill>
                  <a:schemeClr val="bg1"/>
                </a:solidFill>
              </a:rPr>
              <a:t>Because</a:t>
            </a:r>
            <a:r>
              <a:rPr lang="de-DE" sz="1600" b="1" dirty="0" smtClean="0">
                <a:solidFill>
                  <a:schemeClr val="bg1"/>
                </a:solidFill>
              </a:rPr>
              <a:t> </a:t>
            </a:r>
            <a:r>
              <a:rPr lang="de-DE" sz="1600" b="1" dirty="0" err="1" smtClean="0">
                <a:solidFill>
                  <a:schemeClr val="bg1"/>
                </a:solidFill>
              </a:rPr>
              <a:t>of</a:t>
            </a:r>
            <a:r>
              <a:rPr lang="de-DE" sz="1600" b="1" dirty="0" smtClean="0">
                <a:solidFill>
                  <a:schemeClr val="bg1"/>
                </a:solidFill>
              </a:rPr>
              <a:t> </a:t>
            </a:r>
            <a:r>
              <a:rPr lang="de-DE" sz="1600" b="1" dirty="0" err="1" smtClean="0">
                <a:solidFill>
                  <a:schemeClr val="bg1"/>
                </a:solidFill>
              </a:rPr>
              <a:t>the</a:t>
            </a:r>
            <a:r>
              <a:rPr lang="de-DE" sz="1600" b="1" dirty="0" smtClean="0">
                <a:solidFill>
                  <a:schemeClr val="bg1"/>
                </a:solidFill>
              </a:rPr>
              <a:t> </a:t>
            </a:r>
            <a:r>
              <a:rPr lang="de-DE" sz="1600" b="1" dirty="0" err="1" smtClean="0">
                <a:solidFill>
                  <a:schemeClr val="bg1"/>
                </a:solidFill>
              </a:rPr>
              <a:t>market</a:t>
            </a:r>
            <a:r>
              <a:rPr lang="de-DE" sz="1600" b="1" dirty="0" smtClean="0">
                <a:solidFill>
                  <a:schemeClr val="bg1"/>
                </a:solidFill>
              </a:rPr>
              <a:t> </a:t>
            </a:r>
            <a:r>
              <a:rPr lang="de-DE" sz="1600" b="1" dirty="0" err="1" smtClean="0">
                <a:solidFill>
                  <a:schemeClr val="bg1"/>
                </a:solidFill>
              </a:rPr>
              <a:t>trends</a:t>
            </a:r>
            <a:endParaRPr lang="de-DE" sz="1600" b="1" dirty="0" smtClean="0">
              <a:solidFill>
                <a:schemeClr val="bg1"/>
              </a:solidFill>
            </a:endParaRPr>
          </a:p>
          <a:p>
            <a:pPr algn="ctr"/>
            <a:r>
              <a:rPr lang="de-DE" sz="1600" b="1" dirty="0" err="1">
                <a:solidFill>
                  <a:schemeClr val="bg1"/>
                </a:solidFill>
              </a:rPr>
              <a:t>c</a:t>
            </a:r>
            <a:r>
              <a:rPr lang="de-DE" sz="1600" b="1" dirty="0" err="1" smtClean="0">
                <a:solidFill>
                  <a:schemeClr val="bg1"/>
                </a:solidFill>
              </a:rPr>
              <a:t>ustomers</a:t>
            </a:r>
            <a:r>
              <a:rPr lang="de-DE" sz="1600" b="1" dirty="0" smtClean="0">
                <a:solidFill>
                  <a:schemeClr val="bg1"/>
                </a:solidFill>
              </a:rPr>
              <a:t> </a:t>
            </a:r>
            <a:r>
              <a:rPr lang="de-DE" sz="1600" b="1" dirty="0" err="1" smtClean="0">
                <a:solidFill>
                  <a:schemeClr val="bg1"/>
                </a:solidFill>
              </a:rPr>
              <a:t>looking</a:t>
            </a:r>
            <a:r>
              <a:rPr lang="de-DE" sz="1600" b="1" dirty="0" smtClean="0">
                <a:solidFill>
                  <a:schemeClr val="bg1"/>
                </a:solidFill>
              </a:rPr>
              <a:t> </a:t>
            </a:r>
            <a:r>
              <a:rPr lang="de-DE" sz="1600" b="1" dirty="0" err="1" smtClean="0">
                <a:solidFill>
                  <a:schemeClr val="bg1"/>
                </a:solidFill>
              </a:rPr>
              <a:t>for</a:t>
            </a:r>
            <a:r>
              <a:rPr lang="de-DE" sz="1600" b="1" dirty="0" smtClean="0">
                <a:solidFill>
                  <a:schemeClr val="bg1"/>
                </a:solidFill>
              </a:rPr>
              <a:t> a:</a:t>
            </a:r>
          </a:p>
          <a:p>
            <a:pPr algn="ctr">
              <a:spcBef>
                <a:spcPts val="1200"/>
              </a:spcBef>
              <a:spcAft>
                <a:spcPts val="900"/>
              </a:spcAft>
            </a:pPr>
            <a:r>
              <a:rPr lang="de-DE" sz="1200" dirty="0" smtClean="0">
                <a:solidFill>
                  <a:schemeClr val="tx2"/>
                </a:solidFill>
              </a:rPr>
              <a:t>flexible „</a:t>
            </a:r>
            <a:r>
              <a:rPr lang="de-DE" sz="1200" dirty="0" err="1" smtClean="0">
                <a:solidFill>
                  <a:schemeClr val="tx2"/>
                </a:solidFill>
              </a:rPr>
              <a:t>pay</a:t>
            </a:r>
            <a:r>
              <a:rPr lang="de-DE" sz="1200" dirty="0" smtClean="0">
                <a:solidFill>
                  <a:schemeClr val="tx2"/>
                </a:solidFill>
              </a:rPr>
              <a:t> per </a:t>
            </a:r>
            <a:r>
              <a:rPr lang="de-DE" sz="1200" dirty="0" err="1" smtClean="0">
                <a:solidFill>
                  <a:schemeClr val="tx2"/>
                </a:solidFill>
              </a:rPr>
              <a:t>use</a:t>
            </a:r>
            <a:r>
              <a:rPr lang="de-DE" sz="1200" dirty="0" smtClean="0">
                <a:solidFill>
                  <a:schemeClr val="tx2"/>
                </a:solidFill>
              </a:rPr>
              <a:t>“ (OPEX) </a:t>
            </a:r>
            <a:r>
              <a:rPr lang="de-DE" sz="1200" dirty="0" err="1" smtClean="0">
                <a:solidFill>
                  <a:schemeClr val="tx2"/>
                </a:solidFill>
              </a:rPr>
              <a:t>solution</a:t>
            </a:r>
            <a:endParaRPr lang="de-DE" sz="1200" dirty="0" smtClean="0">
              <a:solidFill>
                <a:schemeClr val="tx2"/>
              </a:solidFill>
            </a:endParaRPr>
          </a:p>
          <a:p>
            <a:pPr algn="ctr">
              <a:spcAft>
                <a:spcPts val="0"/>
              </a:spcAft>
            </a:pPr>
            <a:r>
              <a:rPr lang="de-DE" sz="1200" dirty="0" smtClean="0">
                <a:solidFill>
                  <a:schemeClr val="tx2"/>
                </a:solidFill>
              </a:rPr>
              <a:t>„</a:t>
            </a:r>
            <a:r>
              <a:rPr lang="de-DE" sz="1200" dirty="0" err="1" smtClean="0">
                <a:solidFill>
                  <a:schemeClr val="tx2"/>
                </a:solidFill>
              </a:rPr>
              <a:t>Scale</a:t>
            </a:r>
            <a:r>
              <a:rPr lang="de-DE" sz="1200" dirty="0" smtClean="0">
                <a:solidFill>
                  <a:schemeClr val="tx2"/>
                </a:solidFill>
              </a:rPr>
              <a:t> </a:t>
            </a:r>
            <a:r>
              <a:rPr lang="de-DE" sz="1200" dirty="0" err="1" smtClean="0">
                <a:solidFill>
                  <a:schemeClr val="tx2"/>
                </a:solidFill>
              </a:rPr>
              <a:t>up</a:t>
            </a:r>
            <a:r>
              <a:rPr lang="de-DE" sz="1200" dirty="0" smtClean="0">
                <a:solidFill>
                  <a:schemeClr val="tx2"/>
                </a:solidFill>
              </a:rPr>
              <a:t> </a:t>
            </a:r>
            <a:r>
              <a:rPr lang="de-DE" sz="1200" dirty="0" err="1" smtClean="0">
                <a:solidFill>
                  <a:schemeClr val="tx2"/>
                </a:solidFill>
              </a:rPr>
              <a:t>or</a:t>
            </a:r>
            <a:r>
              <a:rPr lang="de-DE" sz="1200" dirty="0" smtClean="0">
                <a:solidFill>
                  <a:schemeClr val="tx2"/>
                </a:solidFill>
              </a:rPr>
              <a:t> down“ </a:t>
            </a:r>
            <a:r>
              <a:rPr lang="de-DE" sz="1200" dirty="0" err="1" smtClean="0">
                <a:solidFill>
                  <a:schemeClr val="tx2"/>
                </a:solidFill>
              </a:rPr>
              <a:t>and</a:t>
            </a:r>
            <a:r>
              <a:rPr lang="de-DE" sz="1200" dirty="0" smtClean="0">
                <a:solidFill>
                  <a:schemeClr val="tx2"/>
                </a:solidFill>
              </a:rPr>
              <a:t> </a:t>
            </a:r>
          </a:p>
          <a:p>
            <a:pPr algn="ctr">
              <a:spcAft>
                <a:spcPts val="0"/>
              </a:spcAft>
            </a:pPr>
            <a:r>
              <a:rPr lang="de-DE" sz="1200" dirty="0" err="1" smtClean="0">
                <a:solidFill>
                  <a:schemeClr val="tx2"/>
                </a:solidFill>
              </a:rPr>
              <a:t>adopt</a:t>
            </a:r>
            <a:r>
              <a:rPr lang="de-DE" sz="1200" dirty="0" smtClean="0">
                <a:solidFill>
                  <a:schemeClr val="tx2"/>
                </a:solidFill>
              </a:rPr>
              <a:t> </a:t>
            </a:r>
            <a:r>
              <a:rPr lang="de-DE" sz="1200" dirty="0" err="1" smtClean="0">
                <a:solidFill>
                  <a:schemeClr val="tx2"/>
                </a:solidFill>
              </a:rPr>
              <a:t>solution</a:t>
            </a:r>
            <a:r>
              <a:rPr lang="de-DE" sz="1200" dirty="0" smtClean="0">
                <a:solidFill>
                  <a:schemeClr val="tx2"/>
                </a:solidFill>
              </a:rPr>
              <a:t> to </a:t>
            </a:r>
            <a:r>
              <a:rPr lang="de-DE" sz="1200" dirty="0" err="1" smtClean="0">
                <a:solidFill>
                  <a:schemeClr val="tx2"/>
                </a:solidFill>
              </a:rPr>
              <a:t>customer</a:t>
            </a:r>
            <a:r>
              <a:rPr lang="de-DE" sz="1200" dirty="0" smtClean="0">
                <a:solidFill>
                  <a:schemeClr val="tx2"/>
                </a:solidFill>
              </a:rPr>
              <a:t> </a:t>
            </a:r>
            <a:r>
              <a:rPr lang="de-DE" sz="1200" dirty="0" err="1" smtClean="0">
                <a:solidFill>
                  <a:schemeClr val="tx2"/>
                </a:solidFill>
              </a:rPr>
              <a:t>needs</a:t>
            </a:r>
            <a:endParaRPr lang="de-DE" sz="1200" dirty="0" smtClean="0">
              <a:solidFill>
                <a:schemeClr val="tx2"/>
              </a:solidFill>
            </a:endParaRPr>
          </a:p>
          <a:p>
            <a:pPr algn="ctr">
              <a:spcBef>
                <a:spcPts val="900"/>
              </a:spcBef>
              <a:spcAft>
                <a:spcPts val="900"/>
              </a:spcAft>
            </a:pPr>
            <a:r>
              <a:rPr lang="de-DE" sz="1200" dirty="0" err="1">
                <a:solidFill>
                  <a:schemeClr val="tx2"/>
                </a:solidFill>
              </a:rPr>
              <a:t>w</a:t>
            </a:r>
            <a:r>
              <a:rPr lang="de-DE" sz="1200" dirty="0" err="1" smtClean="0">
                <a:solidFill>
                  <a:schemeClr val="tx2"/>
                </a:solidFill>
              </a:rPr>
              <a:t>ith</a:t>
            </a:r>
            <a:r>
              <a:rPr lang="de-DE" sz="1200" dirty="0" smtClean="0">
                <a:solidFill>
                  <a:schemeClr val="tx2"/>
                </a:solidFill>
              </a:rPr>
              <a:t> </a:t>
            </a:r>
            <a:r>
              <a:rPr lang="de-DE" sz="1200" dirty="0" err="1" smtClean="0">
                <a:solidFill>
                  <a:schemeClr val="tx2"/>
                </a:solidFill>
              </a:rPr>
              <a:t>predictable</a:t>
            </a:r>
            <a:r>
              <a:rPr lang="de-DE" sz="1200" dirty="0" smtClean="0">
                <a:solidFill>
                  <a:schemeClr val="tx2"/>
                </a:solidFill>
              </a:rPr>
              <a:t> </a:t>
            </a:r>
            <a:r>
              <a:rPr lang="de-DE" sz="1200" dirty="0" err="1" smtClean="0">
                <a:solidFill>
                  <a:schemeClr val="tx2"/>
                </a:solidFill>
              </a:rPr>
              <a:t>costs</a:t>
            </a:r>
            <a:endParaRPr lang="de-DE" sz="1200" dirty="0" smtClean="0">
              <a:solidFill>
                <a:schemeClr val="tx2"/>
              </a:solidFill>
            </a:endParaRPr>
          </a:p>
          <a:p>
            <a:pPr algn="ctr">
              <a:spcAft>
                <a:spcPts val="900"/>
              </a:spcAft>
            </a:pPr>
            <a:r>
              <a:rPr lang="de-DE" sz="1200" dirty="0" smtClean="0">
                <a:solidFill>
                  <a:schemeClr val="tx2"/>
                </a:solidFill>
              </a:rPr>
              <a:t>Hybrid </a:t>
            </a:r>
            <a:r>
              <a:rPr lang="de-DE" sz="1200" dirty="0" err="1" smtClean="0">
                <a:solidFill>
                  <a:schemeClr val="tx2"/>
                </a:solidFill>
              </a:rPr>
              <a:t>Deployment</a:t>
            </a:r>
            <a:r>
              <a:rPr lang="de-DE" sz="1200" dirty="0" smtClean="0">
                <a:solidFill>
                  <a:schemeClr val="tx2"/>
                </a:solidFill>
              </a:rPr>
              <a:t> Options: </a:t>
            </a:r>
            <a:r>
              <a:rPr lang="de-DE" sz="1200" dirty="0" err="1" smtClean="0">
                <a:solidFill>
                  <a:schemeClr val="tx2"/>
                </a:solidFill>
              </a:rPr>
              <a:t>hosted</a:t>
            </a:r>
            <a:r>
              <a:rPr lang="de-DE" sz="1200" dirty="0" smtClean="0">
                <a:solidFill>
                  <a:schemeClr val="tx2"/>
                </a:solidFill>
              </a:rPr>
              <a:t>/on-</a:t>
            </a:r>
            <a:r>
              <a:rPr lang="de-DE" sz="1200" dirty="0" err="1" smtClean="0">
                <a:solidFill>
                  <a:schemeClr val="tx2"/>
                </a:solidFill>
              </a:rPr>
              <a:t>premise</a:t>
            </a:r>
            <a:endParaRPr lang="de-DE" sz="1200" dirty="0" smtClean="0">
              <a:solidFill>
                <a:schemeClr val="tx2"/>
              </a:solidFill>
            </a:endParaRPr>
          </a:p>
          <a:p>
            <a:pPr algn="ctr">
              <a:spcAft>
                <a:spcPts val="900"/>
              </a:spcAft>
            </a:pPr>
            <a:r>
              <a:rPr lang="de-DE" sz="1200" dirty="0" err="1" smtClean="0">
                <a:solidFill>
                  <a:schemeClr val="tx2"/>
                </a:solidFill>
              </a:rPr>
              <a:t>Supporting</a:t>
            </a:r>
            <a:r>
              <a:rPr lang="de-DE" sz="1200" dirty="0" smtClean="0">
                <a:solidFill>
                  <a:schemeClr val="tx2"/>
                </a:solidFill>
              </a:rPr>
              <a:t> </a:t>
            </a:r>
            <a:r>
              <a:rPr lang="de-DE" sz="1200" dirty="0" err="1" smtClean="0">
                <a:solidFill>
                  <a:schemeClr val="tx2"/>
                </a:solidFill>
              </a:rPr>
              <a:t>market</a:t>
            </a:r>
            <a:r>
              <a:rPr lang="de-DE" sz="1200" dirty="0" smtClean="0">
                <a:solidFill>
                  <a:schemeClr val="tx2"/>
                </a:solidFill>
              </a:rPr>
              <a:t> </a:t>
            </a:r>
            <a:r>
              <a:rPr lang="de-DE" sz="1200" dirty="0" err="1" smtClean="0">
                <a:solidFill>
                  <a:schemeClr val="tx2"/>
                </a:solidFill>
              </a:rPr>
              <a:t>trends</a:t>
            </a:r>
            <a:r>
              <a:rPr lang="de-DE" sz="1200" dirty="0" smtClean="0">
                <a:solidFill>
                  <a:schemeClr val="tx2"/>
                </a:solidFill>
              </a:rPr>
              <a:t>: Anywhere Worker</a:t>
            </a:r>
          </a:p>
          <a:p>
            <a:pPr algn="ctr">
              <a:spcAft>
                <a:spcPts val="900"/>
              </a:spcAft>
            </a:pPr>
            <a:r>
              <a:rPr lang="de-DE" sz="1200" dirty="0">
                <a:solidFill>
                  <a:schemeClr val="tx2"/>
                </a:solidFill>
              </a:rPr>
              <a:t>Easy to </a:t>
            </a:r>
            <a:r>
              <a:rPr lang="de-DE" sz="1200" dirty="0" err="1">
                <a:solidFill>
                  <a:schemeClr val="tx2"/>
                </a:solidFill>
              </a:rPr>
              <a:t>deploy</a:t>
            </a:r>
            <a:r>
              <a:rPr lang="de-DE" sz="1200" dirty="0">
                <a:solidFill>
                  <a:schemeClr val="tx2"/>
                </a:solidFill>
              </a:rPr>
              <a:t> </a:t>
            </a:r>
            <a:r>
              <a:rPr lang="de-DE" sz="1200" dirty="0" smtClean="0">
                <a:solidFill>
                  <a:schemeClr val="tx2"/>
                </a:solidFill>
              </a:rPr>
              <a:t>/ </a:t>
            </a:r>
            <a:r>
              <a:rPr lang="de-DE" sz="1200" dirty="0" err="1" smtClean="0">
                <a:solidFill>
                  <a:schemeClr val="tx2"/>
                </a:solidFill>
              </a:rPr>
              <a:t>Simplified</a:t>
            </a:r>
            <a:r>
              <a:rPr lang="de-DE" sz="1200" dirty="0" smtClean="0">
                <a:solidFill>
                  <a:schemeClr val="tx2"/>
                </a:solidFill>
              </a:rPr>
              <a:t> Management</a:t>
            </a:r>
          </a:p>
        </p:txBody>
      </p:sp>
      <p:sp>
        <p:nvSpPr>
          <p:cNvPr id="11" name="Rechteck 10"/>
          <p:cNvSpPr/>
          <p:nvPr/>
        </p:nvSpPr>
        <p:spPr>
          <a:xfrm>
            <a:off x="442411" y="1087283"/>
            <a:ext cx="8244384" cy="338554"/>
          </a:xfrm>
          <a:prstGeom prst="rect">
            <a:avLst/>
          </a:prstGeom>
        </p:spPr>
        <p:txBody>
          <a:bodyPr wrap="square">
            <a:spAutoFit/>
          </a:bodyPr>
          <a:lstStyle/>
          <a:p>
            <a:r>
              <a:rPr lang="en-US" sz="1600" b="1" dirty="0" smtClean="0">
                <a:solidFill>
                  <a:schemeClr val="bg1"/>
                </a:solidFill>
              </a:rPr>
              <a:t>Pay Per Use </a:t>
            </a:r>
            <a:r>
              <a:rPr lang="en-US" sz="1600" dirty="0" smtClean="0">
                <a:solidFill>
                  <a:schemeClr val="bg1"/>
                </a:solidFill>
              </a:rPr>
              <a:t>pricing </a:t>
            </a:r>
            <a:r>
              <a:rPr lang="en-US" sz="1600" dirty="0">
                <a:solidFill>
                  <a:schemeClr val="bg1"/>
                </a:solidFill>
              </a:rPr>
              <a:t>models </a:t>
            </a:r>
            <a:r>
              <a:rPr lang="en-US" sz="1600" b="1" u="sng" dirty="0" smtClean="0">
                <a:solidFill>
                  <a:schemeClr val="bg1"/>
                </a:solidFill>
              </a:rPr>
              <a:t>today</a:t>
            </a:r>
            <a:r>
              <a:rPr lang="en-US" sz="1600" dirty="0" smtClean="0">
                <a:solidFill>
                  <a:schemeClr val="bg1"/>
                </a:solidFill>
              </a:rPr>
              <a:t> are </a:t>
            </a:r>
            <a:r>
              <a:rPr lang="en-US" sz="1600" dirty="0">
                <a:solidFill>
                  <a:schemeClr val="bg1"/>
                </a:solidFill>
              </a:rPr>
              <a:t>associated </a:t>
            </a:r>
            <a:r>
              <a:rPr lang="en-US" sz="1600" dirty="0" smtClean="0">
                <a:solidFill>
                  <a:schemeClr val="bg1"/>
                </a:solidFill>
              </a:rPr>
              <a:t>to </a:t>
            </a:r>
            <a:r>
              <a:rPr lang="en-US" sz="1600" dirty="0">
                <a:solidFill>
                  <a:schemeClr val="bg1"/>
                </a:solidFill>
              </a:rPr>
              <a:t>hosted/Cloud </a:t>
            </a:r>
            <a:r>
              <a:rPr lang="en-US" sz="1600" dirty="0" smtClean="0">
                <a:solidFill>
                  <a:schemeClr val="bg1"/>
                </a:solidFill>
              </a:rPr>
              <a:t>Offerings (</a:t>
            </a:r>
            <a:r>
              <a:rPr lang="en-US" sz="1600" i="1" dirty="0" smtClean="0">
                <a:solidFill>
                  <a:schemeClr val="bg1"/>
                </a:solidFill>
              </a:rPr>
              <a:t>but why ?)</a:t>
            </a:r>
            <a:endParaRPr lang="de-DE" sz="1600" i="1" dirty="0">
              <a:solidFill>
                <a:schemeClr val="bg1"/>
              </a:solidFill>
            </a:endParaRPr>
          </a:p>
        </p:txBody>
      </p:sp>
      <p:sp>
        <p:nvSpPr>
          <p:cNvPr id="14" name="Textfeld 13"/>
          <p:cNvSpPr txBox="1"/>
          <p:nvPr/>
        </p:nvSpPr>
        <p:spPr>
          <a:xfrm>
            <a:off x="4922218" y="4764829"/>
            <a:ext cx="3110346" cy="284018"/>
          </a:xfrm>
          <a:prstGeom prst="rect">
            <a:avLst/>
          </a:prstGeom>
          <a:noFill/>
        </p:spPr>
        <p:txBody>
          <a:bodyPr wrap="none" rtlCol="0">
            <a:noAutofit/>
          </a:bodyPr>
          <a:lstStyle/>
          <a:p>
            <a:r>
              <a:rPr lang="de-DE" sz="800" dirty="0" err="1" smtClean="0">
                <a:solidFill>
                  <a:schemeClr val="bg1"/>
                </a:solidFill>
              </a:rPr>
              <a:t>Left</a:t>
            </a:r>
            <a:r>
              <a:rPr lang="de-DE" sz="800" dirty="0" smtClean="0">
                <a:solidFill>
                  <a:schemeClr val="bg1"/>
                </a:solidFill>
              </a:rPr>
              <a:t> Chart </a:t>
            </a:r>
            <a:r>
              <a:rPr lang="de-DE" sz="800" dirty="0" err="1" smtClean="0">
                <a:solidFill>
                  <a:schemeClr val="bg1"/>
                </a:solidFill>
              </a:rPr>
              <a:t>taken</a:t>
            </a:r>
            <a:r>
              <a:rPr lang="de-DE" sz="800" dirty="0" smtClean="0">
                <a:solidFill>
                  <a:schemeClr val="bg1"/>
                </a:solidFill>
              </a:rPr>
              <a:t> </a:t>
            </a:r>
            <a:r>
              <a:rPr lang="de-DE" sz="800" dirty="0" err="1" smtClean="0">
                <a:solidFill>
                  <a:schemeClr val="bg1"/>
                </a:solidFill>
              </a:rPr>
              <a:t>from</a:t>
            </a:r>
            <a:r>
              <a:rPr lang="de-DE" sz="800" dirty="0" smtClean="0">
                <a:solidFill>
                  <a:schemeClr val="bg1"/>
                </a:solidFill>
              </a:rPr>
              <a:t> MZA 2015 </a:t>
            </a:r>
            <a:r>
              <a:rPr lang="de-DE" sz="800" dirty="0" err="1" smtClean="0">
                <a:solidFill>
                  <a:schemeClr val="bg1"/>
                </a:solidFill>
              </a:rPr>
              <a:t>Hosted</a:t>
            </a:r>
            <a:r>
              <a:rPr lang="de-DE" sz="800" dirty="0" smtClean="0">
                <a:solidFill>
                  <a:schemeClr val="bg1"/>
                </a:solidFill>
              </a:rPr>
              <a:t>/Cloud Business </a:t>
            </a:r>
            <a:r>
              <a:rPr lang="de-DE" sz="800" dirty="0" err="1" smtClean="0">
                <a:solidFill>
                  <a:schemeClr val="bg1"/>
                </a:solidFill>
              </a:rPr>
              <a:t>Telephony</a:t>
            </a:r>
            <a:r>
              <a:rPr lang="de-DE" sz="800" dirty="0" smtClean="0">
                <a:solidFill>
                  <a:schemeClr val="bg1"/>
                </a:solidFill>
              </a:rPr>
              <a:t> Report</a:t>
            </a:r>
          </a:p>
        </p:txBody>
      </p:sp>
      <p:sp>
        <p:nvSpPr>
          <p:cNvPr id="3" name="Textfeld 2"/>
          <p:cNvSpPr txBox="1"/>
          <p:nvPr/>
        </p:nvSpPr>
        <p:spPr>
          <a:xfrm>
            <a:off x="488488" y="1660028"/>
            <a:ext cx="3227294" cy="342918"/>
          </a:xfrm>
          <a:prstGeom prst="rect">
            <a:avLst/>
          </a:prstGeom>
          <a:noFill/>
        </p:spPr>
        <p:txBody>
          <a:bodyPr wrap="none" rtlCol="0">
            <a:noAutofit/>
          </a:bodyPr>
          <a:lstStyle/>
          <a:p>
            <a:r>
              <a:rPr lang="de-DE" sz="1400" dirty="0" smtClean="0">
                <a:solidFill>
                  <a:schemeClr val="bg1"/>
                </a:solidFill>
              </a:rPr>
              <a:t>MZA </a:t>
            </a:r>
            <a:r>
              <a:rPr lang="de-DE" sz="1400" dirty="0" err="1" smtClean="0">
                <a:solidFill>
                  <a:schemeClr val="bg1"/>
                </a:solidFill>
              </a:rPr>
              <a:t>Hosted</a:t>
            </a:r>
            <a:r>
              <a:rPr lang="de-DE" sz="1400" dirty="0" smtClean="0">
                <a:solidFill>
                  <a:schemeClr val="bg1"/>
                </a:solidFill>
              </a:rPr>
              <a:t>/Cloud Business </a:t>
            </a:r>
            <a:r>
              <a:rPr lang="de-DE" sz="1400" dirty="0" err="1" smtClean="0">
                <a:solidFill>
                  <a:schemeClr val="bg1"/>
                </a:solidFill>
              </a:rPr>
              <a:t>Telephony</a:t>
            </a:r>
            <a:r>
              <a:rPr lang="de-DE" sz="1400" dirty="0" smtClean="0">
                <a:solidFill>
                  <a:schemeClr val="bg1"/>
                </a:solidFill>
              </a:rPr>
              <a:t> Report</a:t>
            </a:r>
          </a:p>
        </p:txBody>
      </p:sp>
    </p:spTree>
    <p:extLst>
      <p:ext uri="{BB962C8B-B14F-4D97-AF65-F5344CB8AC3E}">
        <p14:creationId xmlns:p14="http://schemas.microsoft.com/office/powerpoint/2010/main" val="194805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5101525" y="1564126"/>
            <a:ext cx="3444303" cy="2177022"/>
          </a:xfrm>
          <a:prstGeom prst="rect">
            <a:avLst/>
          </a:prstGeom>
          <a:ln w="6350">
            <a:solidFill>
              <a:schemeClr val="bg1">
                <a:lumMod val="50000"/>
                <a:lumOff val="50000"/>
              </a:schemeClr>
            </a:solidFill>
          </a:ln>
        </p:spPr>
      </p:pic>
      <p:sp>
        <p:nvSpPr>
          <p:cNvPr id="2" name="Titel 1"/>
          <p:cNvSpPr>
            <a:spLocks noGrp="1"/>
          </p:cNvSpPr>
          <p:nvPr>
            <p:ph type="title"/>
          </p:nvPr>
        </p:nvSpPr>
        <p:spPr>
          <a:xfrm>
            <a:off x="636600" y="273888"/>
            <a:ext cx="7440600" cy="775097"/>
          </a:xfrm>
        </p:spPr>
        <p:txBody>
          <a:bodyPr/>
          <a:lstStyle/>
          <a:p>
            <a:r>
              <a:rPr lang="de-DE" sz="2800" dirty="0" smtClean="0"/>
              <a:t>Pay As </a:t>
            </a:r>
            <a:r>
              <a:rPr lang="de-DE" sz="2800" dirty="0" err="1" smtClean="0"/>
              <a:t>You</a:t>
            </a:r>
            <a:r>
              <a:rPr lang="de-DE" sz="2800" dirty="0" smtClean="0"/>
              <a:t> Go – a </a:t>
            </a:r>
            <a:r>
              <a:rPr lang="de-DE" sz="2800" dirty="0" err="1" smtClean="0"/>
              <a:t>huge</a:t>
            </a:r>
            <a:r>
              <a:rPr lang="de-DE" sz="2800" dirty="0" smtClean="0"/>
              <a:t> </a:t>
            </a:r>
            <a:r>
              <a:rPr lang="de-DE" sz="2800" dirty="0" err="1" smtClean="0"/>
              <a:t>business</a:t>
            </a:r>
            <a:r>
              <a:rPr lang="de-DE" sz="2800" dirty="0" smtClean="0"/>
              <a:t> </a:t>
            </a:r>
            <a:r>
              <a:rPr lang="de-DE" sz="2800" dirty="0" err="1" smtClean="0"/>
              <a:t>opportunity</a:t>
            </a:r>
            <a:r>
              <a:rPr lang="de-DE" sz="2800" dirty="0" smtClean="0"/>
              <a:t> </a:t>
            </a:r>
            <a:r>
              <a:rPr lang="de-DE" sz="2800" dirty="0" err="1" smtClean="0"/>
              <a:t>for</a:t>
            </a:r>
            <a:r>
              <a:rPr lang="de-DE" sz="2800" dirty="0" smtClean="0"/>
              <a:t> Partners</a:t>
            </a:r>
            <a:endParaRPr lang="de-DE" sz="1400" dirty="0">
              <a:solidFill>
                <a:schemeClr val="bg1"/>
              </a:solidFill>
            </a:endParaRPr>
          </a:p>
        </p:txBody>
      </p:sp>
      <p:sp>
        <p:nvSpPr>
          <p:cNvPr id="4" name="Foliennummernplatzhalter 3"/>
          <p:cNvSpPr>
            <a:spLocks noGrp="1"/>
          </p:cNvSpPr>
          <p:nvPr>
            <p:ph type="sldNum" sz="quarter" idx="11"/>
          </p:nvPr>
        </p:nvSpPr>
        <p:spPr/>
        <p:txBody>
          <a:bodyPr/>
          <a:lstStyle/>
          <a:p>
            <a:fld id="{5AD5EBDB-97EB-4E5D-ACC2-20BDC24910C3}" type="slidenum">
              <a:rPr lang="en-US" smtClean="0"/>
              <a:pPr/>
              <a:t>7</a:t>
            </a:fld>
            <a:endParaRPr lang="en-US" dirty="0"/>
          </a:p>
        </p:txBody>
      </p:sp>
      <p:sp>
        <p:nvSpPr>
          <p:cNvPr id="5" name="Fußzeilenplatzhalter 4"/>
          <p:cNvSpPr>
            <a:spLocks noGrp="1"/>
          </p:cNvSpPr>
          <p:nvPr>
            <p:ph type="ftr" sz="quarter" idx="3"/>
          </p:nvPr>
        </p:nvSpPr>
        <p:spPr/>
        <p:txBody>
          <a:bodyPr/>
          <a:lstStyle/>
          <a:p>
            <a:r>
              <a:rPr lang="en-US" smtClean="0"/>
              <a:t>Copyright © Unify Software &amp; Solutions GmbH &amp; Co. KG 2016. All rights reserved.</a:t>
            </a:r>
            <a:endParaRPr lang="en-US" dirty="0"/>
          </a:p>
        </p:txBody>
      </p:sp>
      <p:sp>
        <p:nvSpPr>
          <p:cNvPr id="9" name="Textfeld 8"/>
          <p:cNvSpPr txBox="1"/>
          <p:nvPr/>
        </p:nvSpPr>
        <p:spPr>
          <a:xfrm>
            <a:off x="2987040" y="2734491"/>
            <a:ext cx="45719" cy="95795"/>
          </a:xfrm>
          <a:prstGeom prst="rect">
            <a:avLst/>
          </a:prstGeom>
          <a:noFill/>
        </p:spPr>
        <p:txBody>
          <a:bodyPr wrap="square" rtlCol="0">
            <a:noAutofit/>
          </a:bodyPr>
          <a:lstStyle/>
          <a:p>
            <a:endParaRPr lang="de-DE" sz="1600" dirty="0" err="1" smtClean="0">
              <a:solidFill>
                <a:schemeClr val="bg1"/>
              </a:solidFill>
            </a:endParaRPr>
          </a:p>
        </p:txBody>
      </p:sp>
      <p:sp>
        <p:nvSpPr>
          <p:cNvPr id="14" name="Textfeld 13"/>
          <p:cNvSpPr txBox="1"/>
          <p:nvPr/>
        </p:nvSpPr>
        <p:spPr>
          <a:xfrm>
            <a:off x="4159827" y="4761788"/>
            <a:ext cx="3110346" cy="284018"/>
          </a:xfrm>
          <a:prstGeom prst="rect">
            <a:avLst/>
          </a:prstGeom>
          <a:noFill/>
        </p:spPr>
        <p:txBody>
          <a:bodyPr wrap="none" rtlCol="0">
            <a:noAutofit/>
          </a:bodyPr>
          <a:lstStyle/>
          <a:p>
            <a:r>
              <a:rPr lang="de-DE" sz="800" dirty="0" smtClean="0">
                <a:solidFill>
                  <a:schemeClr val="bg1"/>
                </a:solidFill>
              </a:rPr>
              <a:t>* Chart </a:t>
            </a:r>
            <a:r>
              <a:rPr lang="de-DE" sz="800" dirty="0" err="1" smtClean="0">
                <a:solidFill>
                  <a:schemeClr val="bg1"/>
                </a:solidFill>
              </a:rPr>
              <a:t>and</a:t>
            </a:r>
            <a:r>
              <a:rPr lang="de-DE" sz="800" dirty="0" smtClean="0">
                <a:solidFill>
                  <a:schemeClr val="bg1"/>
                </a:solidFill>
              </a:rPr>
              <a:t> </a:t>
            </a:r>
            <a:r>
              <a:rPr lang="de-DE" sz="800" dirty="0" err="1" smtClean="0">
                <a:solidFill>
                  <a:schemeClr val="bg1"/>
                </a:solidFill>
              </a:rPr>
              <a:t>findings</a:t>
            </a:r>
            <a:r>
              <a:rPr lang="de-DE" sz="800" dirty="0" smtClean="0">
                <a:solidFill>
                  <a:schemeClr val="bg1"/>
                </a:solidFill>
              </a:rPr>
              <a:t> </a:t>
            </a:r>
            <a:r>
              <a:rPr lang="de-DE" sz="800" dirty="0" err="1" smtClean="0">
                <a:solidFill>
                  <a:schemeClr val="bg1"/>
                </a:solidFill>
              </a:rPr>
              <a:t>taken</a:t>
            </a:r>
            <a:r>
              <a:rPr lang="de-DE" sz="800" dirty="0" smtClean="0">
                <a:solidFill>
                  <a:schemeClr val="bg1"/>
                </a:solidFill>
              </a:rPr>
              <a:t> </a:t>
            </a:r>
            <a:r>
              <a:rPr lang="de-DE" sz="800" dirty="0" err="1" smtClean="0">
                <a:solidFill>
                  <a:schemeClr val="bg1"/>
                </a:solidFill>
              </a:rPr>
              <a:t>from</a:t>
            </a:r>
            <a:r>
              <a:rPr lang="de-DE" sz="800" dirty="0" smtClean="0">
                <a:solidFill>
                  <a:schemeClr val="bg1"/>
                </a:solidFill>
              </a:rPr>
              <a:t> MZA 2015 </a:t>
            </a:r>
            <a:r>
              <a:rPr lang="de-DE" sz="800" dirty="0" err="1" smtClean="0">
                <a:solidFill>
                  <a:schemeClr val="bg1"/>
                </a:solidFill>
              </a:rPr>
              <a:t>Hosted</a:t>
            </a:r>
            <a:r>
              <a:rPr lang="de-DE" sz="800" dirty="0" smtClean="0">
                <a:solidFill>
                  <a:schemeClr val="bg1"/>
                </a:solidFill>
              </a:rPr>
              <a:t>/Cloud Business </a:t>
            </a:r>
            <a:r>
              <a:rPr lang="de-DE" sz="800" dirty="0" err="1" smtClean="0">
                <a:solidFill>
                  <a:schemeClr val="bg1"/>
                </a:solidFill>
              </a:rPr>
              <a:t>Telephony</a:t>
            </a:r>
            <a:r>
              <a:rPr lang="de-DE" sz="800" dirty="0" smtClean="0">
                <a:solidFill>
                  <a:schemeClr val="bg1"/>
                </a:solidFill>
              </a:rPr>
              <a:t> Report</a:t>
            </a:r>
          </a:p>
        </p:txBody>
      </p:sp>
      <p:sp>
        <p:nvSpPr>
          <p:cNvPr id="12" name="Inhaltsplatzhalter 2"/>
          <p:cNvSpPr txBox="1">
            <a:spLocks/>
          </p:cNvSpPr>
          <p:nvPr/>
        </p:nvSpPr>
        <p:spPr bwMode="auto">
          <a:xfrm>
            <a:off x="629672" y="1399981"/>
            <a:ext cx="4330256" cy="258506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28600" indent="-228600" algn="l" rtl="0" eaLnBrk="1" fontAlgn="base" hangingPunct="1">
              <a:spcBef>
                <a:spcPts val="600"/>
              </a:spcBef>
              <a:spcAft>
                <a:spcPct val="0"/>
              </a:spcAft>
              <a:buChar char="•"/>
              <a:defRPr sz="2700">
                <a:solidFill>
                  <a:schemeClr val="bg1"/>
                </a:solidFill>
                <a:latin typeface="+mn-lt"/>
                <a:ea typeface="+mn-ea"/>
                <a:cs typeface="+mn-cs"/>
              </a:defRPr>
            </a:lvl1pPr>
            <a:lvl2pPr marL="457200" indent="-227013" algn="l" rtl="0" eaLnBrk="1" fontAlgn="base" hangingPunct="1">
              <a:spcBef>
                <a:spcPts val="600"/>
              </a:spcBef>
              <a:spcAft>
                <a:spcPct val="0"/>
              </a:spcAft>
              <a:buChar char="•"/>
              <a:defRPr sz="2400">
                <a:solidFill>
                  <a:schemeClr val="bg1"/>
                </a:solidFill>
                <a:latin typeface="+mn-lt"/>
                <a:cs typeface="+mn-cs"/>
              </a:defRPr>
            </a:lvl2pPr>
            <a:lvl3pPr marL="641350" indent="-182563" algn="l" rtl="0" eaLnBrk="1" fontAlgn="base" hangingPunct="1">
              <a:spcBef>
                <a:spcPts val="600"/>
              </a:spcBef>
              <a:spcAft>
                <a:spcPct val="0"/>
              </a:spcAft>
              <a:buChar char="•"/>
              <a:defRPr>
                <a:solidFill>
                  <a:schemeClr val="bg2"/>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342900" indent="-342900">
              <a:spcBef>
                <a:spcPts val="1200"/>
              </a:spcBef>
              <a:buFont typeface="+mj-lt"/>
              <a:buAutoNum type="arabicPeriod"/>
              <a:defRPr/>
            </a:pPr>
            <a:r>
              <a:rPr lang="en-US" sz="1400" b="1" kern="0" dirty="0" err="1"/>
              <a:t>A</a:t>
            </a:r>
            <a:r>
              <a:rPr lang="en-US" sz="1400" b="1" kern="0" dirty="0" err="1" smtClean="0"/>
              <a:t>dressable</a:t>
            </a:r>
            <a:r>
              <a:rPr lang="en-US" sz="1400" b="1" kern="0" dirty="0" smtClean="0"/>
              <a:t> Market Size </a:t>
            </a:r>
            <a:r>
              <a:rPr lang="en-US" sz="1400" kern="0" dirty="0" smtClean="0"/>
              <a:t>for </a:t>
            </a:r>
            <a:r>
              <a:rPr lang="en-US" sz="1400" b="1" kern="0" dirty="0" smtClean="0"/>
              <a:t>Pay Per Use</a:t>
            </a:r>
            <a:r>
              <a:rPr lang="en-US" sz="1400" kern="0" dirty="0" smtClean="0"/>
              <a:t> will grow from 2016 to 2020 by up to </a:t>
            </a:r>
            <a:r>
              <a:rPr lang="en-US" sz="1400" b="1" kern="0" dirty="0" smtClean="0"/>
              <a:t>45%</a:t>
            </a:r>
          </a:p>
          <a:p>
            <a:pPr marL="342900" indent="-342900">
              <a:spcBef>
                <a:spcPts val="1200"/>
              </a:spcBef>
              <a:buFont typeface="+mj-lt"/>
              <a:buAutoNum type="arabicPeriod"/>
              <a:defRPr/>
            </a:pPr>
            <a:r>
              <a:rPr lang="en-US" sz="1400" kern="0" dirty="0" smtClean="0"/>
              <a:t>Customers from 30-500 Users looking for a Single to Multi Instance Solution (</a:t>
            </a:r>
            <a:r>
              <a:rPr lang="en-US" sz="1400" u="sng" kern="0" dirty="0" smtClean="0"/>
              <a:t>deployed out of a private or Public Datacenter</a:t>
            </a:r>
            <a:r>
              <a:rPr lang="en-US" sz="1400" kern="0" dirty="0" smtClean="0"/>
              <a:t>), </a:t>
            </a:r>
            <a:r>
              <a:rPr lang="en-US" sz="1400" i="1" kern="0" dirty="0" smtClean="0">
                <a:solidFill>
                  <a:schemeClr val="tx2"/>
                </a:solidFill>
              </a:rPr>
              <a:t>green marked</a:t>
            </a:r>
          </a:p>
          <a:p>
            <a:pPr marL="342900" indent="-342900">
              <a:spcBef>
                <a:spcPts val="1200"/>
              </a:spcBef>
              <a:buFont typeface="+mj-lt"/>
              <a:buAutoNum type="arabicPeriod"/>
              <a:defRPr/>
            </a:pPr>
            <a:r>
              <a:rPr lang="en-US" sz="1400" kern="0" dirty="0" smtClean="0"/>
              <a:t>Smaller Customers looking for Public Cloud</a:t>
            </a:r>
            <a:r>
              <a:rPr lang="en-US" sz="1400" kern="0" dirty="0"/>
              <a:t> </a:t>
            </a:r>
            <a:r>
              <a:rPr lang="en-US" sz="1400" kern="0" dirty="0" smtClean="0"/>
              <a:t>Offerings, but </a:t>
            </a:r>
            <a:r>
              <a:rPr lang="en-US" sz="1400" u="sng" kern="0" dirty="0" smtClean="0"/>
              <a:t>barrier to adaption</a:t>
            </a:r>
            <a:r>
              <a:rPr lang="en-US" sz="1400" kern="0" dirty="0" smtClean="0"/>
              <a:t> among others are Security Concerns &amp; lower feature sets</a:t>
            </a:r>
          </a:p>
          <a:p>
            <a:pPr marL="342900" indent="-342900">
              <a:spcBef>
                <a:spcPts val="1200"/>
              </a:spcBef>
              <a:buFont typeface="+mj-lt"/>
              <a:buAutoNum type="arabicPeriod"/>
              <a:defRPr/>
            </a:pPr>
            <a:r>
              <a:rPr lang="en-US" sz="1400" kern="0" dirty="0" smtClean="0"/>
              <a:t>It is a request from </a:t>
            </a:r>
            <a:r>
              <a:rPr lang="en-US" sz="1400" b="1" kern="0" dirty="0" smtClean="0"/>
              <a:t>YOU</a:t>
            </a:r>
            <a:r>
              <a:rPr lang="en-US" sz="1400" kern="0" dirty="0" smtClean="0"/>
              <a:t> as our </a:t>
            </a:r>
            <a:r>
              <a:rPr lang="en-US" sz="1400" b="1" kern="0" dirty="0" smtClean="0"/>
              <a:t>UNIFY Partners </a:t>
            </a:r>
          </a:p>
          <a:p>
            <a:pPr>
              <a:spcBef>
                <a:spcPts val="1200"/>
              </a:spcBef>
              <a:defRPr/>
            </a:pPr>
            <a:endParaRPr kumimoji="0" lang="en-US" sz="1400" b="0" i="0" u="none" strike="noStrike" kern="0" cap="none" spc="0" normalizeH="0" baseline="0" noProof="0" dirty="0">
              <a:ln>
                <a:noFill/>
              </a:ln>
              <a:effectLst/>
              <a:uLnTx/>
              <a:uFillTx/>
              <a:latin typeface="Arial"/>
              <a:cs typeface="Arial"/>
            </a:endParaRPr>
          </a:p>
          <a:p>
            <a:pPr marL="0" marR="0" lvl="0" indent="0" algn="l" defTabSz="914400" rtl="0" eaLnBrk="1" fontAlgn="base" latinLnBrk="0" hangingPunct="1">
              <a:lnSpc>
                <a:spcPct val="100000"/>
              </a:lnSpc>
              <a:spcBef>
                <a:spcPts val="1800"/>
              </a:spcBef>
              <a:spcAft>
                <a:spcPct val="0"/>
              </a:spcAft>
              <a:buClrTx/>
              <a:buSzTx/>
              <a:buNone/>
              <a:tabLst/>
              <a:defRPr/>
            </a:pPr>
            <a:endParaRPr kumimoji="0" lang="en-US" sz="1400" b="0" i="0" u="none" strike="noStrike" kern="0" cap="none" spc="0" normalizeH="0" baseline="0" noProof="0" dirty="0">
              <a:ln>
                <a:noFill/>
              </a:ln>
              <a:effectLst/>
              <a:uLnTx/>
              <a:uFillTx/>
              <a:latin typeface="Arial"/>
              <a:cs typeface="Arial"/>
            </a:endParaRPr>
          </a:p>
        </p:txBody>
      </p:sp>
      <p:sp>
        <p:nvSpPr>
          <p:cNvPr id="3" name="Abgerundetes Rechteck 2"/>
          <p:cNvSpPr/>
          <p:nvPr/>
        </p:nvSpPr>
        <p:spPr>
          <a:xfrm>
            <a:off x="6414656" y="2928339"/>
            <a:ext cx="1572489" cy="668471"/>
          </a:xfrm>
          <a:prstGeom prst="roundRect">
            <a:avLst>
              <a:gd name="adj" fmla="val 7340"/>
            </a:avLst>
          </a:prstGeom>
          <a:noFill/>
          <a:ln>
            <a:solidFill>
              <a:srgbClr val="88C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070912" y="4033255"/>
            <a:ext cx="7144399" cy="680322"/>
          </a:xfrm>
          <a:prstGeom prst="rect">
            <a:avLst/>
          </a:prstGeom>
          <a:noFill/>
        </p:spPr>
        <p:txBody>
          <a:bodyPr wrap="none" rtlCol="0">
            <a:noAutofit/>
          </a:bodyPr>
          <a:lstStyle/>
          <a:p>
            <a:pPr algn="ctr"/>
            <a:r>
              <a:rPr lang="de-DE" sz="1600" dirty="0" smtClean="0">
                <a:solidFill>
                  <a:schemeClr val="tx2"/>
                </a:solidFill>
              </a:rPr>
              <a:t>OpenScape Business </a:t>
            </a:r>
            <a:r>
              <a:rPr lang="de-DE" sz="1600" b="1" dirty="0" smtClean="0">
                <a:solidFill>
                  <a:schemeClr val="tx2"/>
                </a:solidFill>
              </a:rPr>
              <a:t>Pay As </a:t>
            </a:r>
            <a:r>
              <a:rPr lang="de-DE" sz="1600" b="1" dirty="0" err="1" smtClean="0">
                <a:solidFill>
                  <a:schemeClr val="tx2"/>
                </a:solidFill>
              </a:rPr>
              <a:t>You</a:t>
            </a:r>
            <a:r>
              <a:rPr lang="de-DE" sz="1600" b="1" dirty="0" smtClean="0">
                <a:solidFill>
                  <a:schemeClr val="tx2"/>
                </a:solidFill>
              </a:rPr>
              <a:t> Go </a:t>
            </a:r>
            <a:r>
              <a:rPr lang="de-DE" sz="1600" dirty="0" err="1" smtClean="0">
                <a:solidFill>
                  <a:schemeClr val="tx2"/>
                </a:solidFill>
              </a:rPr>
              <a:t>perfectly</a:t>
            </a:r>
            <a:r>
              <a:rPr lang="de-DE" sz="1600" dirty="0" smtClean="0">
                <a:solidFill>
                  <a:schemeClr val="tx2"/>
                </a:solidFill>
              </a:rPr>
              <a:t> </a:t>
            </a:r>
            <a:r>
              <a:rPr lang="de-DE" sz="1600" dirty="0" err="1" smtClean="0">
                <a:solidFill>
                  <a:schemeClr val="tx2"/>
                </a:solidFill>
              </a:rPr>
              <a:t>fulfill</a:t>
            </a:r>
            <a:r>
              <a:rPr lang="de-DE" sz="1600" dirty="0" smtClean="0">
                <a:solidFill>
                  <a:schemeClr val="tx2"/>
                </a:solidFill>
              </a:rPr>
              <a:t> </a:t>
            </a:r>
            <a:r>
              <a:rPr lang="de-DE" sz="1600" dirty="0" err="1" smtClean="0">
                <a:solidFill>
                  <a:schemeClr val="tx2"/>
                </a:solidFill>
              </a:rPr>
              <a:t>these</a:t>
            </a:r>
            <a:r>
              <a:rPr lang="de-DE" sz="1600" dirty="0" smtClean="0">
                <a:solidFill>
                  <a:schemeClr val="tx2"/>
                </a:solidFill>
              </a:rPr>
              <a:t> Market </a:t>
            </a:r>
            <a:r>
              <a:rPr lang="de-DE" sz="1600" dirty="0" err="1" smtClean="0">
                <a:solidFill>
                  <a:schemeClr val="tx2"/>
                </a:solidFill>
              </a:rPr>
              <a:t>Requirements</a:t>
            </a:r>
            <a:endParaRPr lang="de-DE" sz="1600" dirty="0" smtClean="0">
              <a:solidFill>
                <a:schemeClr val="tx2"/>
              </a:solidFill>
            </a:endParaRPr>
          </a:p>
          <a:p>
            <a:pPr algn="ctr"/>
            <a:r>
              <a:rPr lang="de-DE" sz="1200" dirty="0" smtClean="0">
                <a:solidFill>
                  <a:schemeClr val="bg1"/>
                </a:solidFill>
              </a:rPr>
              <a:t>Flexible Payment </a:t>
            </a:r>
            <a:r>
              <a:rPr lang="de-DE" sz="1200" dirty="0" err="1" smtClean="0">
                <a:solidFill>
                  <a:schemeClr val="bg1"/>
                </a:solidFill>
              </a:rPr>
              <a:t>is</a:t>
            </a:r>
            <a:r>
              <a:rPr lang="de-DE" sz="1200" dirty="0" smtClean="0">
                <a:solidFill>
                  <a:schemeClr val="bg1"/>
                </a:solidFill>
              </a:rPr>
              <a:t> </a:t>
            </a:r>
            <a:r>
              <a:rPr lang="de-DE" sz="1200" dirty="0" err="1" smtClean="0">
                <a:solidFill>
                  <a:schemeClr val="bg1"/>
                </a:solidFill>
              </a:rPr>
              <a:t>available</a:t>
            </a:r>
            <a:r>
              <a:rPr lang="de-DE" sz="1200" dirty="0" smtClean="0">
                <a:solidFill>
                  <a:schemeClr val="bg1"/>
                </a:solidFill>
              </a:rPr>
              <a:t> </a:t>
            </a:r>
            <a:r>
              <a:rPr lang="de-DE" sz="1200" dirty="0" err="1" smtClean="0">
                <a:solidFill>
                  <a:schemeClr val="bg1"/>
                </a:solidFill>
              </a:rPr>
              <a:t>for</a:t>
            </a:r>
            <a:r>
              <a:rPr lang="de-DE" sz="1200" dirty="0" smtClean="0">
                <a:solidFill>
                  <a:schemeClr val="bg1"/>
                </a:solidFill>
              </a:rPr>
              <a:t> all </a:t>
            </a:r>
            <a:r>
              <a:rPr lang="de-DE" sz="1200" dirty="0" err="1" smtClean="0">
                <a:solidFill>
                  <a:schemeClr val="bg1"/>
                </a:solidFill>
              </a:rPr>
              <a:t>deployments</a:t>
            </a:r>
            <a:r>
              <a:rPr lang="de-DE" sz="1200" dirty="0" smtClean="0">
                <a:solidFill>
                  <a:schemeClr val="bg1"/>
                </a:solidFill>
              </a:rPr>
              <a:t> incl. traditional on-</a:t>
            </a:r>
            <a:r>
              <a:rPr lang="de-DE" sz="1200" dirty="0" err="1" smtClean="0">
                <a:solidFill>
                  <a:schemeClr val="bg1"/>
                </a:solidFill>
              </a:rPr>
              <a:t>premise</a:t>
            </a:r>
            <a:r>
              <a:rPr lang="de-DE" sz="1200" dirty="0" smtClean="0">
                <a:solidFill>
                  <a:schemeClr val="bg1"/>
                </a:solidFill>
              </a:rPr>
              <a:t>, </a:t>
            </a:r>
            <a:r>
              <a:rPr lang="de-DE" sz="1200" dirty="0" err="1" smtClean="0">
                <a:solidFill>
                  <a:schemeClr val="bg1"/>
                </a:solidFill>
              </a:rPr>
              <a:t>hosted</a:t>
            </a:r>
            <a:r>
              <a:rPr lang="de-DE" sz="1200" dirty="0">
                <a:solidFill>
                  <a:schemeClr val="bg1"/>
                </a:solidFill>
              </a:rPr>
              <a:t> </a:t>
            </a:r>
            <a:r>
              <a:rPr lang="de-DE" sz="1200" dirty="0" err="1" smtClean="0">
                <a:solidFill>
                  <a:schemeClr val="bg1"/>
                </a:solidFill>
              </a:rPr>
              <a:t>and</a:t>
            </a:r>
            <a:r>
              <a:rPr lang="de-DE" sz="1200" dirty="0" smtClean="0">
                <a:solidFill>
                  <a:schemeClr val="bg1"/>
                </a:solidFill>
              </a:rPr>
              <a:t> private Cloud </a:t>
            </a:r>
          </a:p>
        </p:txBody>
      </p:sp>
    </p:spTree>
    <p:extLst>
      <p:ext uri="{BB962C8B-B14F-4D97-AF65-F5344CB8AC3E}">
        <p14:creationId xmlns:p14="http://schemas.microsoft.com/office/powerpoint/2010/main" val="234515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Rectangle 24"/>
          <p:cNvSpPr>
            <a:spLocks noGrp="1" noChangeArrowheads="1"/>
          </p:cNvSpPr>
          <p:nvPr>
            <p:ph type="title"/>
          </p:nvPr>
        </p:nvSpPr>
        <p:spPr/>
        <p:txBody>
          <a:bodyPr/>
          <a:lstStyle/>
          <a:p>
            <a:r>
              <a:rPr lang="en-US" dirty="0"/>
              <a:t>Agenda</a:t>
            </a:r>
          </a:p>
        </p:txBody>
      </p:sp>
      <p:sp>
        <p:nvSpPr>
          <p:cNvPr id="5" name="Slide Number Placeholder 4"/>
          <p:cNvSpPr>
            <a:spLocks noGrp="1"/>
          </p:cNvSpPr>
          <p:nvPr>
            <p:ph type="sldNum" sz="quarter" idx="11"/>
          </p:nvPr>
        </p:nvSpPr>
        <p:spPr/>
        <p:txBody>
          <a:bodyPr/>
          <a:lstStyle/>
          <a:p>
            <a:fld id="{C80A4853-8C3B-4D24-9EC4-295C197D389D}" type="slidenum">
              <a:rPr lang="en-US"/>
              <a:pPr/>
              <a:t>8</a:t>
            </a:fld>
            <a:endParaRPr lang="en-US" dirty="0"/>
          </a:p>
        </p:txBody>
      </p:sp>
      <p:sp>
        <p:nvSpPr>
          <p:cNvPr id="6" name="Footer Placeholder 5"/>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a:solidFill>
                  <a:srgbClr val="7C7B7F"/>
                </a:solidFill>
              </a:rPr>
              <a:t>Copyright © Unify Software &amp; Solutions GmbH &amp; Co. KG 2016. All rights reserved.</a:t>
            </a:r>
            <a:endParaRPr lang="en-US" dirty="0">
              <a:solidFill>
                <a:srgbClr val="7C7B7F"/>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633">
            <a:off x="6063889" y="577694"/>
            <a:ext cx="2048752" cy="3893385"/>
          </a:xfrm>
          <a:prstGeom prst="rect">
            <a:avLst/>
          </a:prstGeom>
        </p:spPr>
      </p:pic>
      <p:sp>
        <p:nvSpPr>
          <p:cNvPr id="8" name="Rectangle 25"/>
          <p:cNvSpPr>
            <a:spLocks noGrp="1" noChangeArrowheads="1"/>
          </p:cNvSpPr>
          <p:nvPr>
            <p:ph idx="1"/>
          </p:nvPr>
        </p:nvSpPr>
        <p:spPr>
          <a:xfrm>
            <a:off x="651983" y="1139063"/>
            <a:ext cx="3543090" cy="3338513"/>
          </a:xfrm>
        </p:spPr>
        <p:txBody>
          <a:bodyPr/>
          <a:lstStyle/>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Offering</a:t>
            </a:r>
            <a:endParaRPr lang="en-US" sz="1800" dirty="0">
              <a:solidFill>
                <a:schemeClr val="bg1">
                  <a:lumMod val="25000"/>
                  <a:lumOff val="75000"/>
                </a:schemeClr>
              </a:solidFill>
            </a:endParaRPr>
          </a:p>
          <a:p>
            <a:pPr marL="571500" lvl="1" indent="-342900">
              <a:spcBef>
                <a:spcPts val="900"/>
              </a:spcBef>
              <a:buFont typeface="Arial" panose="020B0604020202020204" pitchFamily="34" charset="0"/>
              <a:buChar char="•"/>
            </a:pPr>
            <a:r>
              <a:rPr lang="en-US" sz="1800" dirty="0"/>
              <a:t>Motivation </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Competitive Advantage</a:t>
            </a:r>
          </a:p>
          <a:p>
            <a:pPr marL="571500" lvl="1" indent="-342900">
              <a:spcBef>
                <a:spcPts val="900"/>
              </a:spcBef>
              <a:buFont typeface="Arial" panose="020B0604020202020204" pitchFamily="34" charset="0"/>
              <a:buChar char="•"/>
            </a:pPr>
            <a:r>
              <a:rPr lang="en-US" sz="1800" dirty="0">
                <a:solidFill>
                  <a:schemeClr val="bg1">
                    <a:lumMod val="25000"/>
                    <a:lumOff val="75000"/>
                  </a:schemeClr>
                </a:solidFill>
              </a:rPr>
              <a:t>Order </a:t>
            </a:r>
            <a:r>
              <a:rPr lang="en-US" sz="1800" dirty="0" smtClean="0">
                <a:solidFill>
                  <a:schemeClr val="bg1">
                    <a:lumMod val="25000"/>
                    <a:lumOff val="75000"/>
                  </a:schemeClr>
                </a:solidFill>
              </a:rPr>
              <a:t>Process &amp; Billing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Pricing</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Economic Model</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Deployments</a:t>
            </a:r>
          </a:p>
          <a:p>
            <a:pPr marL="571500" lvl="1" indent="-342900">
              <a:spcBef>
                <a:spcPts val="900"/>
              </a:spcBef>
              <a:buFont typeface="Arial" panose="020B0604020202020204" pitchFamily="34" charset="0"/>
              <a:buChar char="•"/>
            </a:pPr>
            <a:r>
              <a:rPr lang="en-US" sz="1800" dirty="0" smtClean="0">
                <a:solidFill>
                  <a:schemeClr val="bg1">
                    <a:lumMod val="25000"/>
                    <a:lumOff val="75000"/>
                  </a:schemeClr>
                </a:solidFill>
              </a:rPr>
              <a:t>Summary</a:t>
            </a:r>
            <a:endParaRPr lang="en-US" sz="1800" dirty="0">
              <a:solidFill>
                <a:schemeClr val="bg1">
                  <a:lumMod val="25000"/>
                  <a:lumOff val="75000"/>
                </a:schemeClr>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350093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9" y="273888"/>
            <a:ext cx="8249493" cy="775097"/>
          </a:xfrm>
        </p:spPr>
        <p:txBody>
          <a:bodyPr/>
          <a:lstStyle/>
          <a:p>
            <a:r>
              <a:rPr lang="en-US" sz="2800" dirty="0"/>
              <a:t>What is the benefit of </a:t>
            </a:r>
            <a:r>
              <a:rPr lang="en-US" sz="2800" dirty="0" smtClean="0"/>
              <a:t>Pay As You Go to </a:t>
            </a:r>
            <a:r>
              <a:rPr lang="en-US" sz="2800" dirty="0"/>
              <a:t>Partners?</a:t>
            </a:r>
            <a:endParaRPr lang="de-DE" sz="2800" b="1" dirty="0"/>
          </a:p>
        </p:txBody>
      </p:sp>
      <p:sp>
        <p:nvSpPr>
          <p:cNvPr id="4" name="Foliennummernplatzhalt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D5EBDB-97EB-4E5D-ACC2-20BDC24910C3}" type="slidenum">
              <a:rPr kumimoji="0" lang="en-US" sz="1200" b="0" i="0" u="none" strike="noStrike" kern="1200" cap="none" spc="0" normalizeH="0" baseline="0" noProof="0" smtClean="0">
                <a:ln>
                  <a:noFill/>
                </a:ln>
                <a:solidFill>
                  <a:srgbClr val="7C7B7F"/>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7C7B7F"/>
              </a:solidFill>
              <a:effectLst/>
              <a:uLnTx/>
              <a:uFillTx/>
              <a:latin typeface="Arial" charset="0"/>
              <a:ea typeface="+mn-ea"/>
              <a:cs typeface="Arial" charset="0"/>
            </a:endParaRPr>
          </a:p>
        </p:txBody>
      </p:sp>
      <p:sp>
        <p:nvSpPr>
          <p:cNvPr id="5" name="Fußzeilenplatzhalt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7C7B7F"/>
                </a:solidFill>
                <a:effectLst/>
                <a:uLnTx/>
                <a:uFillTx/>
                <a:latin typeface="Arial" charset="0"/>
                <a:ea typeface="+mn-ea"/>
                <a:cs typeface="Arial" charset="0"/>
              </a:rPr>
              <a:t>Copyright © Unify Software &amp; Solutions GmbH &amp; Co. KG 2016. All rights reserved.</a:t>
            </a:r>
            <a:endParaRPr kumimoji="0" lang="en-US" sz="600" b="0" i="0" u="none" strike="noStrike" kern="1200" cap="none" spc="0" normalizeH="0" baseline="0" noProof="0" dirty="0">
              <a:ln>
                <a:noFill/>
              </a:ln>
              <a:solidFill>
                <a:srgbClr val="7C7B7F"/>
              </a:solidFill>
              <a:effectLst/>
              <a:uLnTx/>
              <a:uFillTx/>
              <a:latin typeface="Arial" charset="0"/>
              <a:ea typeface="+mn-ea"/>
              <a:cs typeface="Arial" charset="0"/>
            </a:endParaRPr>
          </a:p>
        </p:txBody>
      </p:sp>
      <p:sp>
        <p:nvSpPr>
          <p:cNvPr id="6" name="Inhaltsplatzhalter 2"/>
          <p:cNvSpPr>
            <a:spLocks noGrp="1"/>
          </p:cNvSpPr>
          <p:nvPr>
            <p:ph idx="1"/>
          </p:nvPr>
        </p:nvSpPr>
        <p:spPr>
          <a:xfrm>
            <a:off x="1458288" y="1329236"/>
            <a:ext cx="7107375" cy="3338513"/>
          </a:xfrm>
        </p:spPr>
        <p:txBody>
          <a:bodyPr/>
          <a:lstStyle/>
          <a:p>
            <a:pPr marL="0" indent="0">
              <a:spcBef>
                <a:spcPts val="1200"/>
              </a:spcBef>
              <a:buNone/>
            </a:pPr>
            <a:r>
              <a:rPr lang="en-US" sz="1600" dirty="0"/>
              <a:t>Ownership: Partners </a:t>
            </a:r>
            <a:r>
              <a:rPr lang="en-US" sz="1600" b="1" dirty="0"/>
              <a:t>keep overall responsibility </a:t>
            </a:r>
            <a:r>
              <a:rPr lang="en-US" sz="1600" dirty="0"/>
              <a:t>for the customer which increases customer loyalty. This also includes contract </a:t>
            </a:r>
            <a:r>
              <a:rPr lang="en-US" sz="1600" dirty="0" smtClean="0"/>
              <a:t>ownership</a:t>
            </a:r>
          </a:p>
          <a:p>
            <a:pPr marL="0" indent="0">
              <a:spcBef>
                <a:spcPts val="1200"/>
              </a:spcBef>
              <a:buNone/>
            </a:pPr>
            <a:r>
              <a:rPr lang="en-US" sz="1600" dirty="0"/>
              <a:t>Predictable Revenue: </a:t>
            </a:r>
            <a:r>
              <a:rPr lang="en-US" sz="1600" dirty="0" smtClean="0"/>
              <a:t>Generates </a:t>
            </a:r>
            <a:r>
              <a:rPr lang="en-US" sz="1600" b="1" dirty="0"/>
              <a:t>a recurring revenue stream </a:t>
            </a:r>
            <a:r>
              <a:rPr lang="en-US" sz="1600" dirty="0"/>
              <a:t>along with the </a:t>
            </a:r>
            <a:r>
              <a:rPr lang="en-US" sz="1600" b="1" dirty="0"/>
              <a:t>potential for additional business </a:t>
            </a:r>
            <a:r>
              <a:rPr lang="en-US" sz="1600" dirty="0"/>
              <a:t>opportunities. </a:t>
            </a:r>
            <a:endParaRPr lang="en-US" sz="1600" dirty="0" smtClean="0"/>
          </a:p>
          <a:p>
            <a:pPr marL="0" indent="0">
              <a:spcBef>
                <a:spcPts val="1200"/>
              </a:spcBef>
              <a:buNone/>
            </a:pPr>
            <a:r>
              <a:rPr lang="en-US" sz="1600" dirty="0"/>
              <a:t>Cloud Alternative: </a:t>
            </a:r>
            <a:r>
              <a:rPr lang="en-US" sz="1600" dirty="0" smtClean="0"/>
              <a:t>Allows </a:t>
            </a:r>
            <a:r>
              <a:rPr lang="en-US" sz="1600" dirty="0"/>
              <a:t>partners to </a:t>
            </a:r>
            <a:r>
              <a:rPr lang="en-US" sz="1600" b="1" dirty="0"/>
              <a:t>compete and win against traditional public cloud offerings</a:t>
            </a:r>
            <a:r>
              <a:rPr lang="en-US" sz="1600" dirty="0"/>
              <a:t> with an even more flexible subscription model </a:t>
            </a:r>
            <a:endParaRPr lang="en-US" sz="1600" dirty="0" smtClean="0"/>
          </a:p>
          <a:p>
            <a:pPr marL="0" indent="0">
              <a:spcBef>
                <a:spcPts val="1200"/>
              </a:spcBef>
              <a:buNone/>
            </a:pPr>
            <a:r>
              <a:rPr lang="en-US" sz="1600" dirty="0" smtClean="0"/>
              <a:t>Financial </a:t>
            </a:r>
            <a:r>
              <a:rPr lang="en-US" sz="1600" dirty="0"/>
              <a:t>Management: No need for partners to </a:t>
            </a:r>
            <a:r>
              <a:rPr lang="en-US" sz="1600" b="1" dirty="0"/>
              <a:t>make a large upfront investment</a:t>
            </a:r>
            <a:r>
              <a:rPr lang="en-US" sz="1600" dirty="0"/>
              <a:t>. </a:t>
            </a:r>
            <a:r>
              <a:rPr lang="en-US" sz="1600" dirty="0" smtClean="0"/>
              <a:t>Allows </a:t>
            </a:r>
            <a:r>
              <a:rPr lang="en-US" sz="1600" dirty="0"/>
              <a:t>partners to </a:t>
            </a:r>
            <a:r>
              <a:rPr lang="en-US" sz="1600" b="1" dirty="0"/>
              <a:t>handle larger customer projects </a:t>
            </a:r>
            <a:endParaRPr lang="en-US" sz="1600" b="1" dirty="0" smtClean="0"/>
          </a:p>
          <a:p>
            <a:pPr marL="0" indent="0">
              <a:spcBef>
                <a:spcPts val="1200"/>
              </a:spcBef>
              <a:buNone/>
            </a:pPr>
            <a:r>
              <a:rPr lang="en-US" sz="1600" dirty="0"/>
              <a:t>Simplicity:  The </a:t>
            </a:r>
            <a:r>
              <a:rPr lang="en-US" sz="1600" dirty="0" err="1" smtClean="0"/>
              <a:t>OSBiz</a:t>
            </a:r>
            <a:r>
              <a:rPr lang="en-US" sz="1600" dirty="0" smtClean="0"/>
              <a:t> SSL model </a:t>
            </a:r>
            <a:r>
              <a:rPr lang="en-US" sz="1600" dirty="0"/>
              <a:t>allows it to be sold like any other product. </a:t>
            </a:r>
            <a:r>
              <a:rPr lang="en-US" sz="1600" b="1" dirty="0"/>
              <a:t>No additional training or certification</a:t>
            </a:r>
            <a:r>
              <a:rPr lang="en-US" sz="1600" dirty="0"/>
              <a:t> requirements are necessary</a:t>
            </a:r>
            <a:endParaRPr lang="de-DE" sz="1600" dirty="0"/>
          </a:p>
        </p:txBody>
      </p:sp>
      <p:sp>
        <p:nvSpPr>
          <p:cNvPr id="12" name="Ellipse 11"/>
          <p:cNvSpPr/>
          <p:nvPr/>
        </p:nvSpPr>
        <p:spPr>
          <a:xfrm>
            <a:off x="818807" y="1400680"/>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1</a:t>
            </a:r>
          </a:p>
        </p:txBody>
      </p:sp>
      <p:sp>
        <p:nvSpPr>
          <p:cNvPr id="13" name="Ellipse 12"/>
          <p:cNvSpPr/>
          <p:nvPr/>
        </p:nvSpPr>
        <p:spPr>
          <a:xfrm>
            <a:off x="818807" y="2088217"/>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2</a:t>
            </a:r>
          </a:p>
        </p:txBody>
      </p:sp>
      <p:sp>
        <p:nvSpPr>
          <p:cNvPr id="14" name="Ellipse 13"/>
          <p:cNvSpPr/>
          <p:nvPr/>
        </p:nvSpPr>
        <p:spPr>
          <a:xfrm>
            <a:off x="818807" y="2748398"/>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3</a:t>
            </a:r>
          </a:p>
        </p:txBody>
      </p:sp>
      <p:sp>
        <p:nvSpPr>
          <p:cNvPr id="15" name="Ellipse 14"/>
          <p:cNvSpPr/>
          <p:nvPr/>
        </p:nvSpPr>
        <p:spPr>
          <a:xfrm>
            <a:off x="812083" y="3412998"/>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4</a:t>
            </a:r>
          </a:p>
        </p:txBody>
      </p:sp>
      <p:sp>
        <p:nvSpPr>
          <p:cNvPr id="16" name="Ellipse 15"/>
          <p:cNvSpPr/>
          <p:nvPr/>
        </p:nvSpPr>
        <p:spPr>
          <a:xfrm>
            <a:off x="818807" y="4043986"/>
            <a:ext cx="322118" cy="322118"/>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Harmony Sans" pitchFamily="2" charset="0"/>
                <a:ea typeface="+mn-ea"/>
                <a:cs typeface="Arial"/>
              </a:rPr>
              <a:t>5</a:t>
            </a:r>
          </a:p>
        </p:txBody>
      </p:sp>
    </p:spTree>
    <p:extLst>
      <p:ext uri="{BB962C8B-B14F-4D97-AF65-F5344CB8AC3E}">
        <p14:creationId xmlns:p14="http://schemas.microsoft.com/office/powerpoint/2010/main" val="3091043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1600" dirty="0" err="1"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ify_PPT_Drive_ZoomFlag">
  <a:themeElements>
    <a:clrScheme name="Custom 9">
      <a:dk1>
        <a:srgbClr val="7C7B7F"/>
      </a:dk1>
      <a:lt1>
        <a:srgbClr val="FFFFFF"/>
      </a:lt1>
      <a:dk2>
        <a:srgbClr val="202628"/>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3434</Words>
  <Application>Microsoft Office PowerPoint</Application>
  <PresentationFormat>Bildschirmpräsentation (16:9)</PresentationFormat>
  <Paragraphs>508</Paragraphs>
  <Slides>41</Slides>
  <Notes>12</Notes>
  <HiddenSlides>1</HiddenSlides>
  <MMClips>0</MMClips>
  <ScaleCrop>false</ScaleCrop>
  <HeadingPairs>
    <vt:vector size="8" baseType="variant">
      <vt:variant>
        <vt:lpstr>Verwendete Schriftarten</vt:lpstr>
      </vt:variant>
      <vt:variant>
        <vt:i4>5</vt:i4>
      </vt:variant>
      <vt:variant>
        <vt:lpstr>Design</vt:lpstr>
      </vt:variant>
      <vt:variant>
        <vt:i4>5</vt:i4>
      </vt:variant>
      <vt:variant>
        <vt:lpstr>Eingebettete OLE-Server</vt:lpstr>
      </vt:variant>
      <vt:variant>
        <vt:i4>1</vt:i4>
      </vt:variant>
      <vt:variant>
        <vt:lpstr>Folientitel</vt:lpstr>
      </vt:variant>
      <vt:variant>
        <vt:i4>41</vt:i4>
      </vt:variant>
    </vt:vector>
  </HeadingPairs>
  <TitlesOfParts>
    <vt:vector size="52" baseType="lpstr">
      <vt:lpstr>MS PGothic</vt:lpstr>
      <vt:lpstr>Arial</vt:lpstr>
      <vt:lpstr>Calibri</vt:lpstr>
      <vt:lpstr>Harmony Sans</vt:lpstr>
      <vt:lpstr>Wingdings</vt:lpstr>
      <vt:lpstr>Default Design</vt:lpstr>
      <vt:lpstr>2_Default Design</vt:lpstr>
      <vt:lpstr>3_Default Design</vt:lpstr>
      <vt:lpstr>1_Default Design</vt:lpstr>
      <vt:lpstr>Unify_PPT_Drive_ZoomFlag</vt:lpstr>
      <vt:lpstr>Arbeitsblatt</vt:lpstr>
      <vt:lpstr>OpenScape Business Pay As You Go</vt:lpstr>
      <vt:lpstr>Agenda</vt:lpstr>
      <vt:lpstr>Agenda</vt:lpstr>
      <vt:lpstr>OpenScape Business Pay As You Go</vt:lpstr>
      <vt:lpstr>What means…</vt:lpstr>
      <vt:lpstr>Pay Per Use – a Market Driver</vt:lpstr>
      <vt:lpstr>Pay As You Go – a huge business opportunity for Partners</vt:lpstr>
      <vt:lpstr>Agenda</vt:lpstr>
      <vt:lpstr>What is the benefit of Pay As You Go to Partners?</vt:lpstr>
      <vt:lpstr>What is the benefit of Pay As You Go to Customers?</vt:lpstr>
      <vt:lpstr>Agenda</vt:lpstr>
      <vt:lpstr>Advantage Pay As You Go compared to… Traditional Cloud Offerings</vt:lpstr>
      <vt:lpstr>Advantage Pay As You Go compared to… Traditional Cloud Offerings from a Technical Perspective</vt:lpstr>
      <vt:lpstr>Agenda</vt:lpstr>
      <vt:lpstr>How to Order &amp; Proceed (Overview)</vt:lpstr>
      <vt:lpstr>PowerPoint-Präsentation</vt:lpstr>
      <vt:lpstr>PowerPoint-Präsentation</vt:lpstr>
      <vt:lpstr>PowerPoint-Präsentation</vt:lpstr>
      <vt:lpstr>Pay As You Go / SSL License Mapping</vt:lpstr>
      <vt:lpstr>Good to know</vt:lpstr>
      <vt:lpstr>Reporting and Billing Period</vt:lpstr>
      <vt:lpstr>Usage Report on CLS</vt:lpstr>
      <vt:lpstr>Assigned Licenses visible in CLS Usage Report</vt:lpstr>
      <vt:lpstr>Agenda</vt:lpstr>
      <vt:lpstr>Order Positions and Pricing</vt:lpstr>
      <vt:lpstr>Calculation Example</vt:lpstr>
      <vt:lpstr>Your chance to earn more </vt:lpstr>
      <vt:lpstr>SSL Calculation Tool can be found in UNIFY Partner Portal</vt:lpstr>
      <vt:lpstr>Agenda</vt:lpstr>
      <vt:lpstr>Economic Model / Partner Program</vt:lpstr>
      <vt:lpstr>Call to Action for Distribution Partners</vt:lpstr>
      <vt:lpstr>Agenda</vt:lpstr>
      <vt:lpstr>Deployment Options</vt:lpstr>
      <vt:lpstr>OpenScape Business S in hosted/cloud deployments </vt:lpstr>
      <vt:lpstr>OpenScape Business S hosted/cloud - Overview  Multi Instance Solution with Access to all Features and Interfaces</vt:lpstr>
      <vt:lpstr>Calculation Example for OpenScape Business S incl. Datacenter Costs and Pay as You Go Pricing</vt:lpstr>
      <vt:lpstr>Technical Information </vt:lpstr>
      <vt:lpstr>Agenda</vt:lpstr>
      <vt:lpstr>Advantage Pay As You Go - Summary</vt:lpstr>
      <vt:lpstr>Any Questions? We´re here to help and support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M.Trotz</cp:lastModifiedBy>
  <cp:revision>1932</cp:revision>
  <cp:lastPrinted>2015-12-21T10:35:16Z</cp:lastPrinted>
  <dcterms:created xsi:type="dcterms:W3CDTF">2012-06-12T19:28:52Z</dcterms:created>
  <dcterms:modified xsi:type="dcterms:W3CDTF">2016-10-05T12:18:18Z</dcterms:modified>
</cp:coreProperties>
</file>